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21"/>
  </p:notesMasterIdLst>
  <p:sldIdLst>
    <p:sldId id="378" r:id="rId3"/>
    <p:sldId id="1128" r:id="rId4"/>
    <p:sldId id="314" r:id="rId5"/>
    <p:sldId id="1173" r:id="rId6"/>
    <p:sldId id="1267" r:id="rId7"/>
    <p:sldId id="1271" r:id="rId8"/>
    <p:sldId id="1272" r:id="rId9"/>
    <p:sldId id="1244" r:id="rId10"/>
    <p:sldId id="1270" r:id="rId11"/>
    <p:sldId id="1268" r:id="rId12"/>
    <p:sldId id="1269" r:id="rId13"/>
    <p:sldId id="1249" r:id="rId14"/>
    <p:sldId id="1157" r:id="rId15"/>
    <p:sldId id="1266" r:id="rId16"/>
    <p:sldId id="1196" r:id="rId17"/>
    <p:sldId id="1264" r:id="rId18"/>
    <p:sldId id="1263" r:id="rId19"/>
    <p:sldId id="125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4028"/>
    <a:srgbClr val="203C29"/>
    <a:srgbClr val="23401C"/>
    <a:srgbClr val="18441F"/>
    <a:srgbClr val="09471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44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58" y="-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917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8A8ED-31AF-40EC-8164-93ECF3752D15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8EC96-3390-4B56-AB12-61EBA14FF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1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9DEB0-9036-490D-9FC1-23D435925D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153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Conducted outreach, and OCRF representation at the  Oregon outdoor recreation programs, trail alliances, Diversifying the pool of applicants that apply to OCRF. Hopefully this helps address the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8EC96-3390-4B56-AB12-61EBA14FF96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04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9DEB0-9036-490D-9FC1-23D435925D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649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9DEB0-9036-490D-9FC1-23D435925D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663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9DEB0-9036-490D-9FC1-23D435925D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146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9DEB0-9036-490D-9FC1-23D435925D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186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9DEB0-9036-490D-9FC1-23D435925D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031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D09D1-EFE5-15E5-0308-A6C0A12E4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1B9D2C-3CE2-962A-8E8D-C012631BB8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437AEC-7A6E-0EE6-B627-EFD90DB0E1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D2695-9917-9025-6973-68598B54D4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9DEB0-9036-490D-9FC1-23D435925D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922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9DEB0-9036-490D-9FC1-23D435925D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409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9DEB0-9036-490D-9FC1-23D435925D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267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9DEB0-9036-490D-9FC1-23D435925D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161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CFD0-9442-4EEE-AF03-8A9AA2E23323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C689-5998-49CB-B2ED-03ABEF4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94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CFD0-9442-4EEE-AF03-8A9AA2E23323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C689-5998-49CB-B2ED-03ABEF4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2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CFD0-9442-4EEE-AF03-8A9AA2E23323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C689-5998-49CB-B2ED-03ABEF4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81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2248-D582-45DA-BC26-F227E1A31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0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2248-D582-45DA-BC26-F227E1A31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39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2248-D582-45DA-BC26-F227E1A31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80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2248-D582-45DA-BC26-F227E1A31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50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2248-D582-45DA-BC26-F227E1A31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07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2248-D582-45DA-BC26-F227E1A31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59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2248-D582-45DA-BC26-F227E1A31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26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2248-D582-45DA-BC26-F227E1A31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02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CFD0-9442-4EEE-AF03-8A9AA2E23323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C689-5998-49CB-B2ED-03ABEF4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009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2248-D582-45DA-BC26-F227E1A31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246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2248-D582-45DA-BC26-F227E1A31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00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2248-D582-45DA-BC26-F227E1A31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13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CFD0-9442-4EEE-AF03-8A9AA2E23323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C689-5998-49CB-B2ED-03ABEF4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94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CFD0-9442-4EEE-AF03-8A9AA2E23323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C689-5998-49CB-B2ED-03ABEF4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48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CFD0-9442-4EEE-AF03-8A9AA2E23323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C689-5998-49CB-B2ED-03ABEF4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03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CFD0-9442-4EEE-AF03-8A9AA2E23323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C689-5998-49CB-B2ED-03ABEF4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33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CFD0-9442-4EEE-AF03-8A9AA2E23323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C689-5998-49CB-B2ED-03ABEF4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59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CFD0-9442-4EEE-AF03-8A9AA2E23323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C689-5998-49CB-B2ED-03ABEF4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8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CFD0-9442-4EEE-AF03-8A9AA2E23323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C689-5998-49CB-B2ED-03ABEF4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88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0CFD0-9442-4EEE-AF03-8A9AA2E23323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0C689-5998-49CB-B2ED-03ABEF4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1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42248-D582-45DA-BC26-F227E1A31D5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C2673E-7D0F-B6C9-5B84-E92A2BD32C26}"/>
              </a:ext>
            </a:extLst>
          </p:cNvPr>
          <p:cNvSpPr/>
          <p:nvPr userDrawn="1"/>
        </p:nvSpPr>
        <p:spPr>
          <a:xfrm>
            <a:off x="0" y="6311901"/>
            <a:ext cx="9144000" cy="546101"/>
          </a:xfrm>
          <a:prstGeom prst="rect">
            <a:avLst/>
          </a:prstGeom>
          <a:solidFill>
            <a:srgbClr val="144633"/>
          </a:solidFill>
          <a:ln>
            <a:solidFill>
              <a:srgbClr val="144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/>
              <a:t>Oregon Department of Fish and Wildlife</a:t>
            </a:r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BD1FD53B-8779-0F80-6B23-CD0CEAB596BD}"/>
              </a:ext>
            </a:extLst>
          </p:cNvPr>
          <p:cNvSpPr>
            <a:spLocks/>
          </p:cNvSpPr>
          <p:nvPr userDrawn="1"/>
        </p:nvSpPr>
        <p:spPr bwMode="auto">
          <a:xfrm>
            <a:off x="-218364" y="-54592"/>
            <a:ext cx="9594376" cy="1952625"/>
          </a:xfrm>
          <a:custGeom>
            <a:avLst/>
            <a:gdLst>
              <a:gd name="T0" fmla="*/ 0 w 5808"/>
              <a:gd name="T1" fmla="*/ 2147483647 h 1230"/>
              <a:gd name="T2" fmla="*/ 60483754 w 5808"/>
              <a:gd name="T3" fmla="*/ 0 h 1230"/>
              <a:gd name="T4" fmla="*/ 2147483647 w 5808"/>
              <a:gd name="T5" fmla="*/ 0 h 1230"/>
              <a:gd name="T6" fmla="*/ 2147483647 w 5808"/>
              <a:gd name="T7" fmla="*/ 2147483647 h 1230"/>
              <a:gd name="T8" fmla="*/ 2147483647 w 5808"/>
              <a:gd name="T9" fmla="*/ 2147483647 h 1230"/>
              <a:gd name="T10" fmla="*/ 2147483647 w 5808"/>
              <a:gd name="T11" fmla="*/ 2147483647 h 1230"/>
              <a:gd name="T12" fmla="*/ 0 w 5808"/>
              <a:gd name="T13" fmla="*/ 2147483647 h 12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808"/>
              <a:gd name="T22" fmla="*/ 0 h 1230"/>
              <a:gd name="T23" fmla="*/ 5808 w 5808"/>
              <a:gd name="T24" fmla="*/ 1230 h 123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808" h="1230">
                <a:moveTo>
                  <a:pt x="0" y="1212"/>
                </a:moveTo>
                <a:lnTo>
                  <a:pt x="24" y="0"/>
                </a:lnTo>
                <a:lnTo>
                  <a:pt x="5784" y="0"/>
                </a:lnTo>
                <a:lnTo>
                  <a:pt x="5808" y="996"/>
                </a:lnTo>
                <a:cubicBezTo>
                  <a:pt x="5548" y="1200"/>
                  <a:pt x="4950" y="1230"/>
                  <a:pt x="4224" y="1224"/>
                </a:cubicBezTo>
                <a:cubicBezTo>
                  <a:pt x="3498" y="1218"/>
                  <a:pt x="2156" y="962"/>
                  <a:pt x="1452" y="960"/>
                </a:cubicBezTo>
                <a:cubicBezTo>
                  <a:pt x="672" y="936"/>
                  <a:pt x="0" y="1212"/>
                  <a:pt x="0" y="1212"/>
                </a:cubicBezTo>
                <a:close/>
              </a:path>
            </a:pathLst>
          </a:custGeom>
          <a:solidFill>
            <a:srgbClr val="144633"/>
          </a:solidFill>
          <a:ln w="76200" cmpd="sng">
            <a:solidFill>
              <a:srgbClr val="144633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59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FB852062-AD58-4ABC-803F-3585C3565E6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95" y="2069026"/>
            <a:ext cx="3698981" cy="36989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2D1657-AAD7-454D-A642-A1E1F88648B0}"/>
              </a:ext>
            </a:extLst>
          </p:cNvPr>
          <p:cNvSpPr txBox="1"/>
          <p:nvPr/>
        </p:nvSpPr>
        <p:spPr>
          <a:xfrm>
            <a:off x="3755572" y="2933542"/>
            <a:ext cx="5626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Oregon Conservation and Recreation Fund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Advisory Committee Meeting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D344AB-9B96-88D5-5559-1BA3B48A2011}"/>
              </a:ext>
            </a:extLst>
          </p:cNvPr>
          <p:cNvSpPr txBox="1"/>
          <p:nvPr/>
        </p:nvSpPr>
        <p:spPr>
          <a:xfrm>
            <a:off x="317395" y="156982"/>
            <a:ext cx="825982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chemeClr val="bg1"/>
                </a:solidFill>
                <a:latin typeface="Calibri" panose="020F0502020204030204"/>
              </a:rPr>
              <a:t>September 3</a:t>
            </a:r>
            <a:r>
              <a:rPr lang="en-US" sz="3600" baseline="30000" dirty="0">
                <a:solidFill>
                  <a:schemeClr val="bg1"/>
                </a:solidFill>
                <a:latin typeface="Calibri" panose="020F0502020204030204"/>
              </a:rPr>
              <a:t>rd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2024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schemeClr val="bg1"/>
                </a:solidFill>
                <a:latin typeface="Calibri" panose="020F0502020204030204"/>
              </a:rPr>
              <a:t>1:00pm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4</a:t>
            </a:r>
            <a:r>
              <a:rPr lang="en-US" sz="2800" i="1" dirty="0">
                <a:solidFill>
                  <a:schemeClr val="bg1"/>
                </a:solidFill>
                <a:latin typeface="Calibri" panose="020F0502020204030204"/>
              </a:rPr>
              <a:t>:0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0pm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ODFW Logo | | currypilot.com">
            <a:extLst>
              <a:ext uri="{FF2B5EF4-FFF2-40B4-BE49-F238E27FC236}">
                <a16:creationId xmlns:a16="http://schemas.microsoft.com/office/drawing/2014/main" id="{09179D18-3418-20A2-9487-4EA8A1335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57" y="4931912"/>
            <a:ext cx="965200" cy="120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5E28F7-6B70-8C79-3D2C-4A885D8ABA7D}"/>
              </a:ext>
            </a:extLst>
          </p:cNvPr>
          <p:cNvSpPr txBox="1"/>
          <p:nvPr/>
        </p:nvSpPr>
        <p:spPr>
          <a:xfrm>
            <a:off x="6456946" y="5680922"/>
            <a:ext cx="31224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prstClr val="black"/>
                </a:solidFill>
                <a:latin typeface="Calibri" panose="020F0502020204030204"/>
              </a:rPr>
              <a:t>Virtual</a:t>
            </a:r>
            <a:r>
              <a:rPr lang="en-US" sz="1800" i="1" dirty="0">
                <a:solidFill>
                  <a:prstClr val="black"/>
                </a:solidFill>
                <a:latin typeface="Calibri" panose="020F0502020204030204"/>
              </a:rPr>
              <a:t>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330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5674C6-4BCC-A0D2-E54A-AD755E971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2" y="639520"/>
            <a:ext cx="2571750" cy="1719072"/>
          </a:xfrm>
        </p:spPr>
        <p:txBody>
          <a:bodyPr anchor="b">
            <a:normAutofit/>
          </a:bodyPr>
          <a:lstStyle/>
          <a:p>
            <a:r>
              <a:rPr lang="en-US" sz="4700"/>
              <a:t>Website Updates 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573756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1167" y="8655"/>
                  <a:pt x="2440437" y="9975"/>
                  <a:pt x="2441321" y="18288"/>
                </a:cubicBezTo>
                <a:cubicBezTo>
                  <a:pt x="2169723" y="30506"/>
                  <a:pt x="2045712" y="39140"/>
                  <a:pt x="1830991" y="18288"/>
                </a:cubicBezTo>
                <a:cubicBezTo>
                  <a:pt x="1616270" y="-2564"/>
                  <a:pt x="1505876" y="3949"/>
                  <a:pt x="1269487" y="18288"/>
                </a:cubicBezTo>
                <a:cubicBezTo>
                  <a:pt x="1033098" y="32627"/>
                  <a:pt x="908661" y="41191"/>
                  <a:pt x="707983" y="18288"/>
                </a:cubicBezTo>
                <a:cubicBezTo>
                  <a:pt x="507305" y="-4615"/>
                  <a:pt x="333592" y="20759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735" y="5928"/>
                  <a:pt x="2441551" y="11133"/>
                  <a:pt x="2441321" y="18288"/>
                </a:cubicBezTo>
                <a:cubicBezTo>
                  <a:pt x="2166745" y="28773"/>
                  <a:pt x="2078726" y="15476"/>
                  <a:pt x="1879817" y="18288"/>
                </a:cubicBezTo>
                <a:cubicBezTo>
                  <a:pt x="1680908" y="21100"/>
                  <a:pt x="1548770" y="-4127"/>
                  <a:pt x="1318313" y="18288"/>
                </a:cubicBezTo>
                <a:cubicBezTo>
                  <a:pt x="1087856" y="40703"/>
                  <a:pt x="894613" y="3927"/>
                  <a:pt x="659157" y="18288"/>
                </a:cubicBezTo>
                <a:cubicBezTo>
                  <a:pt x="423701" y="32649"/>
                  <a:pt x="246611" y="33975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36CC4-1427-6A01-7DF1-B91878072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02" y="2807208"/>
            <a:ext cx="2571750" cy="3410712"/>
          </a:xfrm>
        </p:spPr>
        <p:txBody>
          <a:bodyPr anchor="t">
            <a:normAutofit/>
          </a:bodyPr>
          <a:lstStyle/>
          <a:p>
            <a:r>
              <a:rPr lang="en-US" sz="1900"/>
              <a:t>Mobile-friendly</a:t>
            </a:r>
          </a:p>
          <a:p>
            <a:r>
              <a:rPr lang="en-US" sz="1900"/>
              <a:t>Modern look/feel</a:t>
            </a:r>
          </a:p>
          <a:p>
            <a:r>
              <a:rPr lang="en-US" sz="1900"/>
              <a:t>More user-friendly</a:t>
            </a:r>
          </a:p>
          <a:p>
            <a:r>
              <a:rPr lang="en-US" sz="1900"/>
              <a:t>Easier to navigate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D8DC6D-C840-8A30-22F2-E14192456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722" y="1778580"/>
            <a:ext cx="5177790" cy="330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06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B97AB9-17D5-FB88-E6D1-E0695DE87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613297"/>
            <a:ext cx="3968749" cy="36314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FA00EC-1F17-EC8D-435F-ECE9FAB60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648" y="1975445"/>
            <a:ext cx="3968751" cy="290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85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19396-2B61-3440-D178-0B6E38822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BB4D07-9101-EFEB-37E4-E7038410A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42248-D582-45DA-BC26-F227E1A31D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2C3228-3319-F4F9-C6A1-444052977839}"/>
              </a:ext>
            </a:extLst>
          </p:cNvPr>
          <p:cNvSpPr txBox="1"/>
          <p:nvPr/>
        </p:nvSpPr>
        <p:spPr>
          <a:xfrm>
            <a:off x="838965" y="3203306"/>
            <a:ext cx="70183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Public Comment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6C68C5-30B7-3B08-7E66-ACAF6E95D4C9}"/>
              </a:ext>
            </a:extLst>
          </p:cNvPr>
          <p:cNvSpPr txBox="1"/>
          <p:nvPr/>
        </p:nvSpPr>
        <p:spPr>
          <a:xfrm>
            <a:off x="838965" y="2509876"/>
            <a:ext cx="41995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Agenda Item 3 :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750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EF4EFF2-02D5-46D2-AF17-E72C016D03BF}"/>
              </a:ext>
            </a:extLst>
          </p:cNvPr>
          <p:cNvSpPr txBox="1"/>
          <p:nvPr/>
        </p:nvSpPr>
        <p:spPr>
          <a:xfrm>
            <a:off x="921411" y="3094651"/>
            <a:ext cx="803289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Yu Mincho" panose="02020400000000000000" pitchFamily="18" charset="-128"/>
              </a:rPr>
              <a:t>OCRF Project Presentation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Yu Mincho" panose="02020400000000000000" pitchFamily="18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prstClr val="black"/>
                </a:solidFill>
                <a:latin typeface="Calibri" panose="020F0502020204030204" pitchFamily="34" charset="0"/>
                <a:ea typeface="Yu Mincho" panose="02020400000000000000" pitchFamily="18" charset="-128"/>
              </a:rPr>
              <a:t>Wolverine Tracking Project - Teri </a:t>
            </a:r>
            <a:r>
              <a:rPr lang="en-US" sz="2800" b="1" i="1" dirty="0" err="1">
                <a:solidFill>
                  <a:prstClr val="black"/>
                </a:solidFill>
                <a:latin typeface="Calibri" panose="020F0502020204030204" pitchFamily="34" charset="0"/>
                <a:ea typeface="Yu Mincho" panose="02020400000000000000" pitchFamily="18" charset="-128"/>
              </a:rPr>
              <a:t>Lysak</a:t>
            </a:r>
            <a:r>
              <a:rPr lang="en-US" sz="2800" b="1" i="1" dirty="0">
                <a:solidFill>
                  <a:prstClr val="black"/>
                </a:solidFill>
                <a:latin typeface="Calibri" panose="020F0502020204030204" pitchFamily="34" charset="0"/>
                <a:ea typeface="Yu Mincho" panose="02020400000000000000" pitchFamily="18" charset="-128"/>
              </a:rPr>
              <a:t> with Cascadia Wild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A232CB-64B9-4128-B4E3-3FDFDE12548F}"/>
              </a:ext>
            </a:extLst>
          </p:cNvPr>
          <p:cNvSpPr txBox="1"/>
          <p:nvPr/>
        </p:nvSpPr>
        <p:spPr>
          <a:xfrm>
            <a:off x="838965" y="2509876"/>
            <a:ext cx="28756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Agenda Item 4: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118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1FADA-9158-43A5-8E28-12DB0B405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42248-D582-45DA-BC26-F227E1A31D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F4EFF2-02D5-46D2-AF17-E72C016D03BF}"/>
              </a:ext>
            </a:extLst>
          </p:cNvPr>
          <p:cNvSpPr txBox="1"/>
          <p:nvPr/>
        </p:nvSpPr>
        <p:spPr>
          <a:xfrm>
            <a:off x="870067" y="3094651"/>
            <a:ext cx="70183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Break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(Please be back in </a:t>
            </a:r>
            <a:r>
              <a:rPr lang="en-US" sz="1600" b="1" i="1" dirty="0">
                <a:solidFill>
                  <a:srgbClr val="000000"/>
                </a:solidFill>
                <a:latin typeface="Calibri" panose="020F0502020204030204" pitchFamily="34" charset="0"/>
              </a:rPr>
              <a:t>5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min)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A232CB-64B9-4128-B4E3-3FDFDE12548F}"/>
              </a:ext>
            </a:extLst>
          </p:cNvPr>
          <p:cNvSpPr txBox="1"/>
          <p:nvPr/>
        </p:nvSpPr>
        <p:spPr>
          <a:xfrm>
            <a:off x="838965" y="2509876"/>
            <a:ext cx="41995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Agenda Item 5: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846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1FADA-9158-43A5-8E28-12DB0B405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42248-D582-45DA-BC26-F227E1A31D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F4EFF2-02D5-46D2-AF17-E72C016D03BF}"/>
              </a:ext>
            </a:extLst>
          </p:cNvPr>
          <p:cNvSpPr txBox="1"/>
          <p:nvPr/>
        </p:nvSpPr>
        <p:spPr>
          <a:xfrm>
            <a:off x="870067" y="3094651"/>
            <a:ext cx="70183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dirty="0">
                <a:solidFill>
                  <a:srgbClr val="000000"/>
                </a:solidFill>
                <a:latin typeface="Calibri" panose="020F0502020204030204" pitchFamily="34" charset="0"/>
              </a:rPr>
              <a:t>OCRF Communications Strategy Update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A232CB-64B9-4128-B4E3-3FDFDE12548F}"/>
              </a:ext>
            </a:extLst>
          </p:cNvPr>
          <p:cNvSpPr txBox="1"/>
          <p:nvPr/>
        </p:nvSpPr>
        <p:spPr>
          <a:xfrm>
            <a:off x="838965" y="2509876"/>
            <a:ext cx="41995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Agenda Item 5: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358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52B94-CD79-7811-7B8E-193149AB3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0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OCRF Program Updates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94A22-B98E-CF09-C596-D7E096C8A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2248-D582-45DA-BC26-F227E1A31D5B}" type="slidenum">
              <a:rPr lang="en-US" smtClean="0"/>
              <a:t>16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88B0B08-859A-9643-A15D-9043AFF22B06}"/>
              </a:ext>
            </a:extLst>
          </p:cNvPr>
          <p:cNvSpPr txBox="1">
            <a:spLocks/>
          </p:cNvSpPr>
          <p:nvPr/>
        </p:nvSpPr>
        <p:spPr>
          <a:xfrm>
            <a:off x="528430" y="1965144"/>
            <a:ext cx="7736306" cy="3876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4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OCRF Communications Strategy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2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OCRF Chairs, ODFW staff, and OWF developed a Communications Planning - Scope of Work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8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RFP was released by Oregon Wildlife Foundation (Tim Greseth)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8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RFP closed on July 24</a:t>
            </a:r>
            <a:r>
              <a:rPr lang="en-US" sz="1800" kern="100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8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11 proposals received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8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Review / Selection process almost complete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en-US" sz="1800" kern="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en-US" sz="1800" kern="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buNone/>
            </a:pPr>
            <a:endParaRPr lang="en-US" sz="2400" kern="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3EA4A0-A329-62BD-FC88-47D6EA18D32A}"/>
              </a:ext>
            </a:extLst>
          </p:cNvPr>
          <p:cNvSpPr txBox="1"/>
          <p:nvPr/>
        </p:nvSpPr>
        <p:spPr>
          <a:xfrm>
            <a:off x="628649" y="613242"/>
            <a:ext cx="70751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OCRF </a:t>
            </a:r>
            <a:r>
              <a:rPr lang="en-US" sz="36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Communications Strategy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4913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1FADA-9158-43A5-8E28-12DB0B405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42248-D582-45DA-BC26-F227E1A31D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F4EFF2-02D5-46D2-AF17-E72C016D03BF}"/>
              </a:ext>
            </a:extLst>
          </p:cNvPr>
          <p:cNvSpPr txBox="1"/>
          <p:nvPr/>
        </p:nvSpPr>
        <p:spPr>
          <a:xfrm>
            <a:off x="838965" y="3203306"/>
            <a:ext cx="70183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Meeting Wrap Up and Next Steps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A232CB-64B9-4128-B4E3-3FDFDE12548F}"/>
              </a:ext>
            </a:extLst>
          </p:cNvPr>
          <p:cNvSpPr txBox="1"/>
          <p:nvPr/>
        </p:nvSpPr>
        <p:spPr>
          <a:xfrm>
            <a:off x="838965" y="2509876"/>
            <a:ext cx="41995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Agenda Item 7: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86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5F881-5393-8E77-7450-A9EE6FF16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OCRF Budget Update – July ‘24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59372-13F7-4EA3-2CCA-6D8027A61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88770"/>
            <a:ext cx="8732520" cy="476758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Base Program:</a:t>
            </a: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  $</a:t>
            </a:r>
            <a:r>
              <a:rPr lang="en-US" sz="1800" dirty="0">
                <a:latin typeface="Aptos" panose="020B0004020202020204" pitchFamily="34" charset="0"/>
                <a:ea typeface="Times New Roman" panose="02020603050405020304" pitchFamily="18" charset="0"/>
              </a:rPr>
              <a:t>801,704</a:t>
            </a:r>
            <a:endParaRPr lang="en-US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latin typeface="Aptos" panose="020B0004020202020204" pitchFamily="34" charset="0"/>
                <a:ea typeface="Times New Roman" panose="02020603050405020304" pitchFamily="18" charset="0"/>
              </a:rPr>
              <a:t>C</a:t>
            </a: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alculated using (21-23 ending fund balance) + (23-25 revenue to date) – (allocated to projects)</a:t>
            </a:r>
            <a:endParaRPr lang="en-US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Does not include future ELS donations for the remainder of 23-25, or interest that will be deposited in August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US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Drought Package</a:t>
            </a: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: $1,607,609</a:t>
            </a:r>
            <a:endParaRPr lang="en-US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(Remaining funds) –</a:t>
            </a:r>
            <a:r>
              <a:rPr lang="en-US" sz="1800" dirty="0">
                <a:latin typeface="Aptos" panose="020B0004020202020204" pitchFamily="34" charset="0"/>
                <a:ea typeface="Times New Roman" panose="02020603050405020304" pitchFamily="18" charset="0"/>
              </a:rPr>
              <a:t> (Current Committed Projects + P</a:t>
            </a: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ersonnel costs</a:t>
            </a:r>
            <a:r>
              <a:rPr lang="en-US" sz="1800" dirty="0">
                <a:latin typeface="Aptos" panose="020B0004020202020204" pitchFamily="34" charset="0"/>
                <a:ea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US" sz="1800" dirty="0"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US" sz="1800" dirty="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914400" marR="0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ARPA</a:t>
            </a: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: $0</a:t>
            </a:r>
            <a:endParaRPr lang="en-US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All Federal ARPA funds have been committed to projects</a:t>
            </a:r>
            <a:endParaRPr lang="en-US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DD6AB-17BA-0984-C9A9-DAACB8A2E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2248-D582-45DA-BC26-F227E1A31D5B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4BF3268-D802-B2FF-0E28-39D02289F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32981"/>
              </p:ext>
            </p:extLst>
          </p:nvPr>
        </p:nvGraphicFramePr>
        <p:xfrm>
          <a:off x="3287834" y="4249132"/>
          <a:ext cx="3703320" cy="662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8815">
                  <a:extLst>
                    <a:ext uri="{9D8B030D-6E8A-4147-A177-3AD203B41FA5}">
                      <a16:colId xmlns:a16="http://schemas.microsoft.com/office/drawing/2014/main" val="4249354100"/>
                    </a:ext>
                  </a:extLst>
                </a:gridCol>
                <a:gridCol w="1624505">
                  <a:extLst>
                    <a:ext uri="{9D8B030D-6E8A-4147-A177-3AD203B41FA5}">
                      <a16:colId xmlns:a16="http://schemas.microsoft.com/office/drawing/2014/main" val="4091542654"/>
                    </a:ext>
                  </a:extLst>
                </a:gridCol>
              </a:tblGrid>
              <a:tr h="3314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Personnel Costs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                     80,000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48790080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Current Committed Projects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               2,920,034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6555555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C330E08-767C-99CC-AA21-CC21FEA4E20D}"/>
              </a:ext>
            </a:extLst>
          </p:cNvPr>
          <p:cNvSpPr txBox="1"/>
          <p:nvPr/>
        </p:nvSpPr>
        <p:spPr>
          <a:xfrm>
            <a:off x="1657350" y="5739909"/>
            <a:ext cx="51154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Other (held by Oregon Wildlife Foundation): Oregon is Alive ~ $30,000</a:t>
            </a:r>
          </a:p>
        </p:txBody>
      </p:sp>
    </p:spTree>
    <p:extLst>
      <p:ext uri="{BB962C8B-B14F-4D97-AF65-F5344CB8AC3E}">
        <p14:creationId xmlns:p14="http://schemas.microsoft.com/office/powerpoint/2010/main" val="3052256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EF4EFF2-02D5-46D2-AF17-E72C016D03BF}"/>
              </a:ext>
            </a:extLst>
          </p:cNvPr>
          <p:cNvSpPr txBox="1"/>
          <p:nvPr/>
        </p:nvSpPr>
        <p:spPr>
          <a:xfrm>
            <a:off x="838965" y="3203306"/>
            <a:ext cx="701832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Review and Approve Meeting Minutes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</a:t>
            </a: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August 6</a:t>
            </a:r>
            <a:r>
              <a:rPr lang="en-US" sz="2000" i="1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th</a:t>
            </a: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,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2024)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A232CB-64B9-4128-B4E3-3FDFDE12548F}"/>
              </a:ext>
            </a:extLst>
          </p:cNvPr>
          <p:cNvSpPr txBox="1"/>
          <p:nvPr/>
        </p:nvSpPr>
        <p:spPr>
          <a:xfrm>
            <a:off x="838965" y="2509876"/>
            <a:ext cx="28756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Agenda Item 1: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12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812" y="106943"/>
            <a:ext cx="955379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Draft Motion Templates re: Minutes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109" y="2109477"/>
            <a:ext cx="8311782" cy="373497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move to approve the August 6</a:t>
            </a:r>
            <a:r>
              <a:rPr lang="en-US" baseline="30000" dirty="0"/>
              <a:t>th</a:t>
            </a:r>
            <a:r>
              <a:rPr lang="en-US" dirty="0"/>
              <a:t>, 2024 meeting minutes with the continued authority to correct spelling, grammar, and punctuation.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 move to approve the August 6</a:t>
            </a:r>
            <a:r>
              <a:rPr lang="en-US" baseline="30000" dirty="0"/>
              <a:t>th</a:t>
            </a:r>
            <a:r>
              <a:rPr lang="en-US" dirty="0"/>
              <a:t>, 2024 meeting minutes with the addition/correction/ deletion of ____ on page ___, line ____, and continued authority to correct spelling, grammar, and punctuation.</a:t>
            </a:r>
          </a:p>
        </p:txBody>
      </p:sp>
    </p:spTree>
    <p:extLst>
      <p:ext uri="{BB962C8B-B14F-4D97-AF65-F5344CB8AC3E}">
        <p14:creationId xmlns:p14="http://schemas.microsoft.com/office/powerpoint/2010/main" val="4241292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1FADA-9158-43A5-8E28-12DB0B405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42248-D582-45DA-BC26-F227E1A31D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F4EFF2-02D5-46D2-AF17-E72C016D03BF}"/>
              </a:ext>
            </a:extLst>
          </p:cNvPr>
          <p:cNvSpPr txBox="1"/>
          <p:nvPr/>
        </p:nvSpPr>
        <p:spPr>
          <a:xfrm>
            <a:off x="838965" y="3203306"/>
            <a:ext cx="70183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OCRF Scoring and Reviewer Feedback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A232CB-64B9-4128-B4E3-3FDFDE12548F}"/>
              </a:ext>
            </a:extLst>
          </p:cNvPr>
          <p:cNvSpPr txBox="1"/>
          <p:nvPr/>
        </p:nvSpPr>
        <p:spPr>
          <a:xfrm>
            <a:off x="838965" y="2509876"/>
            <a:ext cx="41995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Agenda Item 2: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218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0C19D2-EEE9-6413-65C7-FAA5E67A7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119" y="80772"/>
            <a:ext cx="4378595" cy="32089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116DB6-4D71-2884-8F91-BE84716F5790}"/>
              </a:ext>
            </a:extLst>
          </p:cNvPr>
          <p:cNvSpPr txBox="1"/>
          <p:nvPr/>
        </p:nvSpPr>
        <p:spPr>
          <a:xfrm>
            <a:off x="876693" y="4015819"/>
            <a:ext cx="77959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Lessons learned from providing reviewer feedback to applicants from Round 7: 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Comments are summarized and provided to applicants (*valuable and appreciated)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Request for more feedback from reviewers, both appreciative and constructive</a:t>
            </a:r>
          </a:p>
        </p:txBody>
      </p:sp>
    </p:spTree>
    <p:extLst>
      <p:ext uri="{BB962C8B-B14F-4D97-AF65-F5344CB8AC3E}">
        <p14:creationId xmlns:p14="http://schemas.microsoft.com/office/powerpoint/2010/main" val="2214568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0A8D5D8C-28B1-86BC-C4AB-8B38AEA2A5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2514" b="-3"/>
          <a:stretch/>
        </p:blipFill>
        <p:spPr>
          <a:xfrm>
            <a:off x="3871539" y="3272588"/>
            <a:ext cx="4579036" cy="3585411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0251263D-2B91-2D85-8F8F-FE5FE7FAAA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6952"/>
          <a:stretch/>
        </p:blipFill>
        <p:spPr>
          <a:xfrm>
            <a:off x="20" y="9"/>
            <a:ext cx="5459914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3EDB3DA-AEF0-428A-A317-C42827E6C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3726" y="0"/>
            <a:ext cx="2856849" cy="311698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06AD8B-0227-4FF6-AEB4-C66C5A53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3750889" cy="2788578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FACEB2-7564-4FB9-B739-C2CE339BA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67928" y="0"/>
            <a:ext cx="576072" cy="6858000"/>
          </a:xfrm>
          <a:prstGeom prst="rect">
            <a:avLst/>
          </a:prstGeom>
          <a:solidFill>
            <a:srgbClr val="383B5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8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E0C6F6D2-D246-5AD4-9D36-F2F9EAD7B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9372"/>
            <a:ext cx="4108449" cy="3461367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C31D4F15-2B4B-160F-0F12-47B53901E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671" y="2420055"/>
            <a:ext cx="5916866" cy="34613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743475-BC14-98A0-1F49-05A0DDC6FCAA}"/>
              </a:ext>
            </a:extLst>
          </p:cNvPr>
          <p:cNvSpPr txBox="1"/>
          <p:nvPr/>
        </p:nvSpPr>
        <p:spPr>
          <a:xfrm>
            <a:off x="762000" y="320040"/>
            <a:ext cx="658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General Alignment Sections – more comments requested</a:t>
            </a:r>
          </a:p>
        </p:txBody>
      </p:sp>
    </p:spTree>
    <p:extLst>
      <p:ext uri="{BB962C8B-B14F-4D97-AF65-F5344CB8AC3E}">
        <p14:creationId xmlns:p14="http://schemas.microsoft.com/office/powerpoint/2010/main" val="386422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3C7FA7-F162-20FA-968F-ED0BFAB29CD2}"/>
              </a:ext>
            </a:extLst>
          </p:cNvPr>
          <p:cNvSpPr txBox="1"/>
          <p:nvPr/>
        </p:nvSpPr>
        <p:spPr>
          <a:xfrm>
            <a:off x="1118282" y="1336692"/>
            <a:ext cx="75258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Request for Proposals (RFP) – Open August 30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2024</a:t>
            </a:r>
          </a:p>
          <a:p>
            <a:pPr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Official RFP Guidance made </a:t>
            </a:r>
            <a:r>
              <a:rPr kumimoji="0" lang="en-US" sz="18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</a:t>
            </a:r>
            <a:r>
              <a:rPr lang="en-US" dirty="0"/>
              <a:t>(open for 60 days)</a:t>
            </a:r>
            <a:endParaRPr lang="en-US" i="1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Request for Proposals (RFP) – Close </a:t>
            </a:r>
            <a:r>
              <a:rPr lang="en-US" b="1" dirty="0">
                <a:latin typeface="Calibri" panose="020F0502020204030204"/>
              </a:rPr>
              <a:t>October 29</a:t>
            </a:r>
            <a:r>
              <a:rPr lang="en-US" b="1" baseline="30000" dirty="0">
                <a:latin typeface="Calibri" panose="020F0502020204030204"/>
              </a:rPr>
              <a:t>th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2024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Technical Review Period – Nov 12</a:t>
            </a:r>
            <a:r>
              <a:rPr lang="en-US" b="1" baseline="30000" dirty="0" err="1">
                <a:latin typeface="Calibri" panose="020F0502020204030204"/>
              </a:rPr>
              <a:t>th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</a:t>
            </a:r>
            <a:r>
              <a:rPr lang="en-US" b="1" dirty="0">
                <a:latin typeface="Calibri" panose="020F0502020204030204"/>
              </a:rPr>
              <a:t>Dec 17</a:t>
            </a:r>
            <a:r>
              <a:rPr kumimoji="0" lang="en-US" sz="1800" b="1" i="0" u="none" strike="noStrike" kern="1200" cap="none" spc="0" normalizeH="0" baseline="3000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OCRF Advisory Committee Review Period – 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Dec 18</a:t>
            </a:r>
            <a:r>
              <a:rPr lang="en-US" b="1" baseline="30000" dirty="0">
                <a:solidFill>
                  <a:prstClr val="black"/>
                </a:solidFill>
                <a:latin typeface="Calibri" panose="020F0502020204030204"/>
              </a:rPr>
              <a:t>th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</a:t>
            </a:r>
            <a:r>
              <a:rPr lang="en-US" b="1" dirty="0">
                <a:latin typeface="Calibri" panose="020F0502020204030204"/>
              </a:rPr>
              <a:t>Jan 15</a:t>
            </a:r>
            <a:r>
              <a:rPr kumimoji="0" lang="en-US" sz="1800" b="1" i="0" u="none" strike="noStrike" kern="1200" cap="none" spc="0" normalizeH="0" baseline="3000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OCRF Advisory Committee Recommendations – Feb 4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2025 meeting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ODFW Commission Voting – March 14, 2025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Release of funds following contracting process – May 2025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17888E-C59F-DFF3-4FC3-5B44E22922EA}"/>
              </a:ext>
            </a:extLst>
          </p:cNvPr>
          <p:cNvSpPr txBox="1"/>
          <p:nvPr/>
        </p:nvSpPr>
        <p:spPr>
          <a:xfrm>
            <a:off x="1118282" y="371861"/>
            <a:ext cx="8616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OCRF Fall 2024 RFP </a:t>
            </a:r>
            <a:r>
              <a:rPr lang="en-US" sz="3600" b="1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</a:rPr>
              <a:t>Timeline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480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alendar&#10;&#10;Description automatically generated">
            <a:extLst>
              <a:ext uri="{FF2B5EF4-FFF2-40B4-BE49-F238E27FC236}">
                <a16:creationId xmlns:a16="http://schemas.microsoft.com/office/drawing/2014/main" id="{405200CE-455B-CAE2-F460-2E05D6CD07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981" b="-1"/>
          <a:stretch/>
        </p:blipFill>
        <p:spPr>
          <a:xfrm>
            <a:off x="857272" y="643466"/>
            <a:ext cx="742945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90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8067</TotalTime>
  <Words>523</Words>
  <Application>Microsoft Office PowerPoint</Application>
  <PresentationFormat>On-screen Show (4:3)</PresentationFormat>
  <Paragraphs>97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Aptos</vt:lpstr>
      <vt:lpstr>Arial</vt:lpstr>
      <vt:lpstr>Calibri</vt:lpstr>
      <vt:lpstr>Calibri Light</vt:lpstr>
      <vt:lpstr>Courier New</vt:lpstr>
      <vt:lpstr>Wingdings</vt:lpstr>
      <vt:lpstr>Office Theme</vt:lpstr>
      <vt:lpstr>1_Office Theme</vt:lpstr>
      <vt:lpstr>PowerPoint Presentation</vt:lpstr>
      <vt:lpstr>PowerPoint Presentation</vt:lpstr>
      <vt:lpstr>Draft Motion Templates re: Minutes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Website Updates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OCRF Program Updates</vt:lpstr>
      <vt:lpstr>PowerPoint Presentation</vt:lpstr>
      <vt:lpstr>OCRF Budget Update – July ‘24</vt:lpstr>
    </vt:vector>
  </TitlesOfParts>
  <Company>Oregon Department of Fish and Wildlife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Reva Gillman</dc:creator>
  <cp:lastModifiedBy>GILLMAN Reva A * ODFW</cp:lastModifiedBy>
  <cp:revision>188</cp:revision>
  <dcterms:created xsi:type="dcterms:W3CDTF">2022-11-18T19:44:49Z</dcterms:created>
  <dcterms:modified xsi:type="dcterms:W3CDTF">2024-09-03T22:19:50Z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9b73270-2993-4076-be47-9c78f42a1e84_Enabled">
    <vt:lpwstr>true</vt:lpwstr>
  </property>
  <property fmtid="{D5CDD505-2E9C-101B-9397-08002B2CF9AE}" pid="3" name="MSIP_Label_09b73270-2993-4076-be47-9c78f42a1e84_SetDate">
    <vt:lpwstr>2024-05-06T21:56:59Z</vt:lpwstr>
  </property>
  <property fmtid="{D5CDD505-2E9C-101B-9397-08002B2CF9AE}" pid="4" name="MSIP_Label_09b73270-2993-4076-be47-9c78f42a1e84_Method">
    <vt:lpwstr>Privileged</vt:lpwstr>
  </property>
  <property fmtid="{D5CDD505-2E9C-101B-9397-08002B2CF9AE}" pid="5" name="MSIP_Label_09b73270-2993-4076-be47-9c78f42a1e84_Name">
    <vt:lpwstr>Level 1 - Published (Items)</vt:lpwstr>
  </property>
  <property fmtid="{D5CDD505-2E9C-101B-9397-08002B2CF9AE}" pid="6" name="MSIP_Label_09b73270-2993-4076-be47-9c78f42a1e84_SiteId">
    <vt:lpwstr>aa3f6932-fa7c-47b4-a0ce-a598cad161cf</vt:lpwstr>
  </property>
  <property fmtid="{D5CDD505-2E9C-101B-9397-08002B2CF9AE}" pid="7" name="MSIP_Label_09b73270-2993-4076-be47-9c78f42a1e84_ActionId">
    <vt:lpwstr>0e80543c-f49c-44d9-b44d-7348a91d8d1e</vt:lpwstr>
  </property>
  <property fmtid="{D5CDD505-2E9C-101B-9397-08002B2CF9AE}" pid="8" name="MSIP_Label_09b73270-2993-4076-be47-9c78f42a1e84_ContentBits">
    <vt:lpwstr>0</vt:lpwstr>
  </property>
</Properties>
</file>