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29"/>
  </p:notesMasterIdLst>
  <p:handoutMasterIdLst>
    <p:handoutMasterId r:id="rId30"/>
  </p:handoutMasterIdLst>
  <p:sldIdLst>
    <p:sldId id="544" r:id="rId2"/>
    <p:sldId id="569" r:id="rId3"/>
    <p:sldId id="550" r:id="rId4"/>
    <p:sldId id="551" r:id="rId5"/>
    <p:sldId id="552" r:id="rId6"/>
    <p:sldId id="567" r:id="rId7"/>
    <p:sldId id="589" r:id="rId8"/>
    <p:sldId id="590" r:id="rId9"/>
    <p:sldId id="563" r:id="rId10"/>
    <p:sldId id="564" r:id="rId11"/>
    <p:sldId id="568" r:id="rId12"/>
    <p:sldId id="570" r:id="rId13"/>
    <p:sldId id="576" r:id="rId14"/>
    <p:sldId id="565" r:id="rId15"/>
    <p:sldId id="571" r:id="rId16"/>
    <p:sldId id="582" r:id="rId17"/>
    <p:sldId id="581" r:id="rId18"/>
    <p:sldId id="575" r:id="rId19"/>
    <p:sldId id="587" r:id="rId20"/>
    <p:sldId id="577" r:id="rId21"/>
    <p:sldId id="591" r:id="rId22"/>
    <p:sldId id="578" r:id="rId23"/>
    <p:sldId id="572" r:id="rId24"/>
    <p:sldId id="574" r:id="rId25"/>
    <p:sldId id="583" r:id="rId26"/>
    <p:sldId id="586" r:id="rId27"/>
    <p:sldId id="566" r:id="rId28"/>
  </p:sldIdLst>
  <p:sldSz cx="10287000" cy="6858000" type="35mm"/>
  <p:notesSz cx="7010400" cy="9296400"/>
  <p:defaultTextStyle>
    <a:defPPr>
      <a:defRPr lang="en-US"/>
    </a:defPPr>
    <a:lvl1pPr algn="ctr" rtl="0" eaLnBrk="0" fontAlgn="base" hangingPunct="0">
      <a:spcBef>
        <a:spcPct val="0"/>
      </a:spcBef>
      <a:spcAft>
        <a:spcPct val="0"/>
      </a:spcAft>
      <a:defRPr sz="2400" b="1" kern="1200">
        <a:solidFill>
          <a:schemeClr val="tx2"/>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2400" b="1" kern="1200">
        <a:solidFill>
          <a:schemeClr val="tx2"/>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2400" b="1" kern="1200">
        <a:solidFill>
          <a:schemeClr val="tx2"/>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2400" b="1" kern="1200">
        <a:solidFill>
          <a:schemeClr val="tx2"/>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2400" b="1" kern="1200">
        <a:solidFill>
          <a:schemeClr val="tx2"/>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b="1" kern="1200">
        <a:solidFill>
          <a:schemeClr val="tx2"/>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b="1" kern="1200">
        <a:solidFill>
          <a:schemeClr val="tx2"/>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b="1" kern="1200">
        <a:solidFill>
          <a:schemeClr val="tx2"/>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b="1" kern="1200">
        <a:solidFill>
          <a:schemeClr val="tx2"/>
        </a:solidFill>
        <a:effectLst>
          <a:outerShdw blurRad="38100" dist="38100" dir="2700000" algn="tl">
            <a:srgbClr val="000000">
              <a:alpha val="43137"/>
            </a:srgbClr>
          </a:outerShdw>
        </a:effectLst>
        <a:latin typeface="Arial" charset="0"/>
        <a:ea typeface="+mn-ea"/>
        <a:cs typeface="+mn-cs"/>
      </a:defRPr>
    </a:lvl9pPr>
  </p:defaultTextStyle>
  <p:extLst>
    <p:ext uri="{521415D9-36F7-43E2-AB2F-B90AF26B5E84}">
      <p14:sectionLst xmlns:p14="http://schemas.microsoft.com/office/powerpoint/2010/main">
        <p14:section name="Default Section" id="{A027E151-4AF0-4308-94AF-A5B5F6DE9401}">
          <p14:sldIdLst>
            <p14:sldId id="544"/>
            <p14:sldId id="569"/>
            <p14:sldId id="550"/>
            <p14:sldId id="551"/>
            <p14:sldId id="552"/>
            <p14:sldId id="567"/>
          </p14:sldIdLst>
        </p14:section>
        <p14:section name="Untitled Section" id="{F80F57E4-2B59-4E1D-8CF2-9060B4A082AE}">
          <p14:sldIdLst>
            <p14:sldId id="589"/>
            <p14:sldId id="590"/>
            <p14:sldId id="563"/>
            <p14:sldId id="564"/>
            <p14:sldId id="568"/>
            <p14:sldId id="570"/>
            <p14:sldId id="576"/>
            <p14:sldId id="565"/>
            <p14:sldId id="571"/>
            <p14:sldId id="582"/>
            <p14:sldId id="581"/>
            <p14:sldId id="575"/>
            <p14:sldId id="587"/>
            <p14:sldId id="577"/>
            <p14:sldId id="591"/>
            <p14:sldId id="578"/>
            <p14:sldId id="572"/>
            <p14:sldId id="574"/>
            <p14:sldId id="583"/>
            <p14:sldId id="586"/>
            <p14:sldId id="566"/>
          </p14:sldIdLst>
        </p14:section>
      </p14:sectionLst>
    </p:ext>
    <p:ext uri="{EFAFB233-063F-42B5-8137-9DF3F51BA10A}">
      <p15:sldGuideLst xmlns:p15="http://schemas.microsoft.com/office/powerpoint/2012/main">
        <p15:guide id="1" orient="horz" pos="4128">
          <p15:clr>
            <a:srgbClr val="A4A3A4"/>
          </p15:clr>
        </p15:guide>
        <p15:guide id="2" pos="33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22AAD"/>
    <a:srgbClr val="E856BE"/>
    <a:srgbClr val="E53FB6"/>
    <a:srgbClr val="E959C0"/>
    <a:srgbClr val="FCECFA"/>
    <a:srgbClr val="FFFFFF"/>
    <a:srgbClr val="6A6A00"/>
    <a:srgbClr val="99FF66"/>
    <a:srgbClr val="0B9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6" autoAdjust="0"/>
    <p:restoredTop sz="76384" autoAdjust="0"/>
  </p:normalViewPr>
  <p:slideViewPr>
    <p:cSldViewPr snapToObjects="1">
      <p:cViewPr varScale="1">
        <p:scale>
          <a:sx n="83" d="100"/>
          <a:sy n="83" d="100"/>
        </p:scale>
        <p:origin x="438" y="18"/>
      </p:cViewPr>
      <p:guideLst>
        <p:guide orient="horz" pos="4128"/>
        <p:guide pos="3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54"/>
    </p:cViewPr>
  </p:sorterViewPr>
  <p:notesViewPr>
    <p:cSldViewPr snapToObjects="1">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fwdaldo\home\SEALST\Jason\All%20Files\Data\Creel\Harvest%20By%20Stock.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20" baseline="0">
                <a:solidFill>
                  <a:schemeClr val="tx1">
                    <a:lumMod val="50000"/>
                    <a:lumOff val="50000"/>
                  </a:schemeClr>
                </a:solidFill>
                <a:latin typeface="+mj-lt"/>
                <a:ea typeface="+mj-ea"/>
                <a:cs typeface="+mj-cs"/>
              </a:defRPr>
            </a:pPr>
            <a:r>
              <a:rPr lang="en-US"/>
              <a:t>North Junction</a:t>
            </a:r>
          </a:p>
        </c:rich>
      </c:tx>
      <c:layout>
        <c:manualLayout>
          <c:xMode val="edge"/>
          <c:yMode val="edge"/>
          <c:x val="0.14410032079323415"/>
          <c:y val="0.1819397610007614"/>
        </c:manualLayout>
      </c:layout>
      <c:overlay val="0"/>
      <c:spPr>
        <a:noFill/>
        <a:ln>
          <a:noFill/>
        </a:ln>
        <a:effectLst/>
      </c:spPr>
      <c:txPr>
        <a:bodyPr rot="0" spcFirstLastPara="1" vertOverflow="ellipsis" vert="horz" wrap="square" anchor="ctr" anchorCtr="1"/>
        <a:lstStyle/>
        <a:p>
          <a:pPr>
            <a:defRPr sz="1400" b="1" i="0" u="none" strike="noStrike" kern="1200" spc="20" baseline="0">
              <a:solidFill>
                <a:schemeClr val="tx1">
                  <a:lumMod val="50000"/>
                  <a:lumOff val="50000"/>
                </a:schemeClr>
              </a:solidFill>
              <a:latin typeface="+mj-lt"/>
              <a:ea typeface="+mj-ea"/>
              <a:cs typeface="+mj-cs"/>
            </a:defRPr>
          </a:pPr>
          <a:endParaRPr lang="en-US"/>
        </a:p>
      </c:txPr>
    </c:title>
    <c:autoTitleDeleted val="0"/>
    <c:plotArea>
      <c:layout>
        <c:manualLayout>
          <c:layoutTarget val="inner"/>
          <c:xMode val="edge"/>
          <c:yMode val="edge"/>
          <c:x val="0.13768326203319073"/>
          <c:y val="0.15063541976974804"/>
          <c:w val="0.80447466376414256"/>
          <c:h val="0.76230695234888968"/>
        </c:manualLayout>
      </c:layout>
      <c:stockChart>
        <c:ser>
          <c:idx val="0"/>
          <c:order val="0"/>
          <c:spPr>
            <a:ln w="25400" cap="rnd">
              <a:noFill/>
              <a:round/>
            </a:ln>
            <a:effectLst/>
          </c:spPr>
          <c:marker>
            <c:symbol val="none"/>
          </c:marker>
          <c:cat>
            <c:numRef>
              <c:f>Sheet1!$A$3:$A$30</c:f>
              <c:numCache>
                <c:formatCode>General</c:formatCode>
                <c:ptCount val="28"/>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numCache>
            </c:numRef>
          </c:cat>
          <c:val>
            <c:numRef>
              <c:f>Sheet1!$B$3:$B$30</c:f>
              <c:numCache>
                <c:formatCode>General</c:formatCode>
                <c:ptCount val="28"/>
                <c:pt idx="0">
                  <c:v>589</c:v>
                </c:pt>
                <c:pt idx="1">
                  <c:v>637</c:v>
                </c:pt>
                <c:pt idx="2">
                  <c:v>1231</c:v>
                </c:pt>
                <c:pt idx="3">
                  <c:v>1952</c:v>
                </c:pt>
                <c:pt idx="9">
                  <c:v>750</c:v>
                </c:pt>
                <c:pt idx="11">
                  <c:v>1777</c:v>
                </c:pt>
                <c:pt idx="12">
                  <c:v>1073</c:v>
                </c:pt>
                <c:pt idx="13">
                  <c:v>600</c:v>
                </c:pt>
                <c:pt idx="14">
                  <c:v>1811</c:v>
                </c:pt>
                <c:pt idx="15">
                  <c:v>1078</c:v>
                </c:pt>
                <c:pt idx="16">
                  <c:v>1208</c:v>
                </c:pt>
                <c:pt idx="23">
                  <c:v>1127</c:v>
                </c:pt>
                <c:pt idx="25">
                  <c:v>1084</c:v>
                </c:pt>
                <c:pt idx="27">
                  <c:v>1354</c:v>
                </c:pt>
              </c:numCache>
            </c:numRef>
          </c:val>
          <c:smooth val="0"/>
        </c:ser>
        <c:ser>
          <c:idx val="1"/>
          <c:order val="1"/>
          <c:spPr>
            <a:ln w="25400" cap="rnd">
              <a:noFill/>
              <a:round/>
            </a:ln>
            <a:effectLst/>
          </c:spPr>
          <c:marker>
            <c:symbol val="none"/>
          </c:marker>
          <c:cat>
            <c:numRef>
              <c:f>Sheet1!$A$3:$A$30</c:f>
              <c:numCache>
                <c:formatCode>General</c:formatCode>
                <c:ptCount val="28"/>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numCache>
            </c:numRef>
          </c:cat>
          <c:val>
            <c:numRef>
              <c:f>Sheet1!$C$3:$C$30</c:f>
              <c:numCache>
                <c:formatCode>General</c:formatCode>
                <c:ptCount val="28"/>
                <c:pt idx="0">
                  <c:v>1263</c:v>
                </c:pt>
                <c:pt idx="1">
                  <c:v>2447</c:v>
                </c:pt>
                <c:pt idx="2">
                  <c:v>1889</c:v>
                </c:pt>
                <c:pt idx="3">
                  <c:v>3010</c:v>
                </c:pt>
                <c:pt idx="9">
                  <c:v>1498</c:v>
                </c:pt>
                <c:pt idx="11">
                  <c:v>2337</c:v>
                </c:pt>
                <c:pt idx="12">
                  <c:v>1797</c:v>
                </c:pt>
                <c:pt idx="13">
                  <c:v>986</c:v>
                </c:pt>
                <c:pt idx="14">
                  <c:v>2457</c:v>
                </c:pt>
                <c:pt idx="15">
                  <c:v>1486</c:v>
                </c:pt>
                <c:pt idx="16">
                  <c:v>2230</c:v>
                </c:pt>
                <c:pt idx="23">
                  <c:v>2181</c:v>
                </c:pt>
                <c:pt idx="25">
                  <c:v>1655</c:v>
                </c:pt>
                <c:pt idx="27">
                  <c:v>2320</c:v>
                </c:pt>
              </c:numCache>
            </c:numRef>
          </c:val>
          <c:smooth val="0"/>
        </c:ser>
        <c:ser>
          <c:idx val="2"/>
          <c:order val="2"/>
          <c:spPr>
            <a:ln w="25400" cap="rnd">
              <a:noFill/>
              <a:round/>
            </a:ln>
            <a:effectLst/>
          </c:spPr>
          <c:marker>
            <c:symbol val="circle"/>
            <c:size val="6"/>
            <c:spPr>
              <a:solidFill>
                <a:schemeClr val="accent2">
                  <a:lumMod val="20000"/>
                  <a:lumOff val="80000"/>
                </a:schemeClr>
              </a:solidFill>
              <a:ln w="9525" cap="flat" cmpd="sng" algn="ctr">
                <a:solidFill>
                  <a:schemeClr val="accent3"/>
                </a:solidFill>
                <a:round/>
              </a:ln>
              <a:effectLst/>
            </c:spPr>
          </c:marker>
          <c:cat>
            <c:numRef>
              <c:f>Sheet1!$A$3:$A$30</c:f>
              <c:numCache>
                <c:formatCode>General</c:formatCode>
                <c:ptCount val="28"/>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numCache>
            </c:numRef>
          </c:cat>
          <c:val>
            <c:numRef>
              <c:f>Sheet1!$D$3:$D$30</c:f>
              <c:numCache>
                <c:formatCode>General</c:formatCode>
                <c:ptCount val="28"/>
                <c:pt idx="0">
                  <c:v>926</c:v>
                </c:pt>
                <c:pt idx="1">
                  <c:v>1542</c:v>
                </c:pt>
                <c:pt idx="2">
                  <c:v>1560</c:v>
                </c:pt>
                <c:pt idx="3">
                  <c:v>2481</c:v>
                </c:pt>
                <c:pt idx="9">
                  <c:v>1124</c:v>
                </c:pt>
                <c:pt idx="11">
                  <c:v>2057</c:v>
                </c:pt>
                <c:pt idx="12">
                  <c:v>1435</c:v>
                </c:pt>
                <c:pt idx="13">
                  <c:v>793</c:v>
                </c:pt>
                <c:pt idx="14">
                  <c:v>2134</c:v>
                </c:pt>
                <c:pt idx="15">
                  <c:v>1282</c:v>
                </c:pt>
                <c:pt idx="16">
                  <c:v>1719</c:v>
                </c:pt>
                <c:pt idx="23">
                  <c:v>1654</c:v>
                </c:pt>
                <c:pt idx="25">
                  <c:v>1370</c:v>
                </c:pt>
                <c:pt idx="27">
                  <c:v>1837</c:v>
                </c:pt>
              </c:numCache>
            </c:numRef>
          </c:val>
          <c:smooth val="0"/>
        </c:ser>
        <c:dLbls>
          <c:showLegendKey val="0"/>
          <c:showVal val="0"/>
          <c:showCatName val="0"/>
          <c:showSerName val="0"/>
          <c:showPercent val="0"/>
          <c:showBubbleSize val="0"/>
        </c:dLbls>
        <c:hiLowLines>
          <c:spPr>
            <a:ln w="19050" cap="sq" cmpd="sng" algn="ctr">
              <a:solidFill>
                <a:schemeClr val="tx1">
                  <a:lumMod val="65000"/>
                  <a:lumOff val="35000"/>
                </a:schemeClr>
              </a:solidFill>
              <a:round/>
            </a:ln>
            <a:effectLst/>
          </c:spPr>
        </c:hiLowLines>
        <c:axId val="375474928"/>
        <c:axId val="375470224"/>
      </c:stockChart>
      <c:catAx>
        <c:axId val="375474928"/>
        <c:scaling>
          <c:orientation val="minMax"/>
        </c:scaling>
        <c:delete val="0"/>
        <c:axPos val="b"/>
        <c:numFmt formatCode="General" sourceLinked="1"/>
        <c:majorTickMark val="none"/>
        <c:minorTickMark val="none"/>
        <c:tickLblPos val="nextTo"/>
        <c:spPr>
          <a:noFill/>
          <a:ln w="957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cap="none" spc="20" normalizeH="0" baseline="0">
                <a:solidFill>
                  <a:schemeClr val="tx1">
                    <a:lumMod val="65000"/>
                    <a:lumOff val="35000"/>
                  </a:schemeClr>
                </a:solidFill>
                <a:latin typeface="+mn-lt"/>
                <a:ea typeface="+mn-ea"/>
                <a:cs typeface="+mn-cs"/>
              </a:defRPr>
            </a:pPr>
            <a:endParaRPr lang="en-US"/>
          </a:p>
        </c:txPr>
        <c:crossAx val="375470224"/>
        <c:crosses val="autoZero"/>
        <c:auto val="1"/>
        <c:lblAlgn val="ctr"/>
        <c:lblOffset val="100"/>
        <c:noMultiLvlLbl val="0"/>
      </c:catAx>
      <c:valAx>
        <c:axId val="37547022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dirty="0" smtClean="0"/>
                  <a:t>FISH PER MILE</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tx1">
                    <a:lumMod val="65000"/>
                    <a:lumOff val="35000"/>
                  </a:schemeClr>
                </a:solidFill>
                <a:latin typeface="+mn-lt"/>
                <a:ea typeface="+mn-ea"/>
                <a:cs typeface="+mn-cs"/>
              </a:defRPr>
            </a:pPr>
            <a:endParaRPr lang="en-US"/>
          </a:p>
        </c:txPr>
        <c:crossAx val="37547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16907261592301"/>
          <c:y val="5.1400554097404488E-2"/>
          <c:w val="0.84431386701662281"/>
          <c:h val="0.8326195683872849"/>
        </c:manualLayout>
      </c:layout>
      <c:barChart>
        <c:barDir val="col"/>
        <c:grouping val="clustered"/>
        <c:varyColors val="0"/>
        <c:ser>
          <c:idx val="0"/>
          <c:order val="0"/>
          <c:tx>
            <c:v>Round Butte</c:v>
          </c:tx>
          <c:spPr>
            <a:solidFill>
              <a:srgbClr val="FF33CC"/>
            </a:solidFill>
            <a:ln>
              <a:solidFill>
                <a:srgbClr val="FFFF00">
                  <a:lumMod val="60000"/>
                  <a:lumOff val="40000"/>
                </a:srgbClr>
              </a:solidFill>
            </a:ln>
          </c:spPr>
          <c:invertIfNegative val="0"/>
          <c:cat>
            <c:strRef>
              <c:f>Sheet1!$G$4:$G$41</c:f>
              <c:strCache>
                <c:ptCount val="38"/>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strCache>
            </c:strRef>
          </c:cat>
          <c:val>
            <c:numRef>
              <c:f>Sheet1!$C$4:$C$41</c:f>
              <c:numCache>
                <c:formatCode>#,##0</c:formatCode>
                <c:ptCount val="38"/>
                <c:pt idx="0">
                  <c:v>6100</c:v>
                </c:pt>
                <c:pt idx="1">
                  <c:v>3200</c:v>
                </c:pt>
                <c:pt idx="2">
                  <c:v>5400</c:v>
                </c:pt>
                <c:pt idx="3">
                  <c:v>5500</c:v>
                </c:pt>
                <c:pt idx="4">
                  <c:v>3800</c:v>
                </c:pt>
                <c:pt idx="5">
                  <c:v>3524</c:v>
                </c:pt>
                <c:pt idx="6">
                  <c:v>7250</c:v>
                </c:pt>
                <c:pt idx="7">
                  <c:v>7563</c:v>
                </c:pt>
                <c:pt idx="8">
                  <c:v>7382</c:v>
                </c:pt>
                <c:pt idx="9">
                  <c:v>9064</c:v>
                </c:pt>
                <c:pt idx="10">
                  <c:v>9209</c:v>
                </c:pt>
                <c:pt idx="11">
                  <c:v>3849</c:v>
                </c:pt>
                <c:pt idx="12">
                  <c:v>2758</c:v>
                </c:pt>
                <c:pt idx="13">
                  <c:v>1990</c:v>
                </c:pt>
                <c:pt idx="14">
                  <c:v>3778</c:v>
                </c:pt>
                <c:pt idx="15">
                  <c:v>2539</c:v>
                </c:pt>
                <c:pt idx="16">
                  <c:v>1159</c:v>
                </c:pt>
                <c:pt idx="17">
                  <c:v>1781</c:v>
                </c:pt>
                <c:pt idx="18">
                  <c:v>2708</c:v>
                </c:pt>
                <c:pt idx="19">
                  <c:v>5932</c:v>
                </c:pt>
                <c:pt idx="20">
                  <c:v>5042</c:v>
                </c:pt>
                <c:pt idx="21">
                  <c:v>3527</c:v>
                </c:pt>
                <c:pt idx="22">
                  <c:v>2628</c:v>
                </c:pt>
                <c:pt idx="23">
                  <c:v>4380</c:v>
                </c:pt>
                <c:pt idx="24">
                  <c:v>9373</c:v>
                </c:pt>
                <c:pt idx="25">
                  <c:v>8880</c:v>
                </c:pt>
                <c:pt idx="26">
                  <c:v>5265</c:v>
                </c:pt>
                <c:pt idx="27">
                  <c:v>4354</c:v>
                </c:pt>
                <c:pt idx="28">
                  <c:v>5868</c:v>
                </c:pt>
                <c:pt idx="29">
                  <c:v>6589</c:v>
                </c:pt>
                <c:pt idx="30">
                  <c:v>6120</c:v>
                </c:pt>
                <c:pt idx="31">
                  <c:v>5497</c:v>
                </c:pt>
                <c:pt idx="32">
                  <c:v>9557</c:v>
                </c:pt>
                <c:pt idx="33">
                  <c:v>4799</c:v>
                </c:pt>
                <c:pt idx="34">
                  <c:v>4063</c:v>
                </c:pt>
                <c:pt idx="35">
                  <c:v>4903</c:v>
                </c:pt>
                <c:pt idx="36">
                  <c:v>2523</c:v>
                </c:pt>
                <c:pt idx="37">
                  <c:v>3154</c:v>
                </c:pt>
              </c:numCache>
            </c:numRef>
          </c:val>
        </c:ser>
        <c:ser>
          <c:idx val="1"/>
          <c:order val="1"/>
          <c:tx>
            <c:v>Strays</c:v>
          </c:tx>
          <c:spPr>
            <a:solidFill>
              <a:schemeClr val="bg1"/>
            </a:solidFill>
            <a:ln>
              <a:solidFill>
                <a:srgbClr val="FFFF00">
                  <a:lumMod val="60000"/>
                  <a:lumOff val="40000"/>
                </a:srgbClr>
              </a:solidFill>
            </a:ln>
          </c:spPr>
          <c:invertIfNegative val="0"/>
          <c:cat>
            <c:strRef>
              <c:f>Sheet1!$G$4:$G$41</c:f>
              <c:strCache>
                <c:ptCount val="38"/>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strCache>
            </c:strRef>
          </c:cat>
          <c:val>
            <c:numRef>
              <c:f>Sheet1!$D$4:$D$41</c:f>
              <c:numCache>
                <c:formatCode>General</c:formatCode>
                <c:ptCount val="38"/>
                <c:pt idx="0">
                  <c:v>900</c:v>
                </c:pt>
                <c:pt idx="1">
                  <c:v>300</c:v>
                </c:pt>
                <c:pt idx="2">
                  <c:v>600</c:v>
                </c:pt>
                <c:pt idx="3">
                  <c:v>500</c:v>
                </c:pt>
                <c:pt idx="4">
                  <c:v>1200</c:v>
                </c:pt>
                <c:pt idx="5">
                  <c:v>1249</c:v>
                </c:pt>
                <c:pt idx="6">
                  <c:v>7684</c:v>
                </c:pt>
                <c:pt idx="7">
                  <c:v>3824</c:v>
                </c:pt>
                <c:pt idx="8">
                  <c:v>5056</c:v>
                </c:pt>
                <c:pt idx="9">
                  <c:v>9803</c:v>
                </c:pt>
                <c:pt idx="10" formatCode="#,##0">
                  <c:v>8367</c:v>
                </c:pt>
                <c:pt idx="11" formatCode="#,##0">
                  <c:v>2909</c:v>
                </c:pt>
                <c:pt idx="12" formatCode="#,##0">
                  <c:v>3659</c:v>
                </c:pt>
                <c:pt idx="13" formatCode="#,##0">
                  <c:v>2852</c:v>
                </c:pt>
                <c:pt idx="14" formatCode="#,##0">
                  <c:v>8409</c:v>
                </c:pt>
                <c:pt idx="15" formatCode="#,##0">
                  <c:v>4261</c:v>
                </c:pt>
                <c:pt idx="16" formatCode="#,##0">
                  <c:v>4293</c:v>
                </c:pt>
                <c:pt idx="17" formatCode="#,##0">
                  <c:v>4391</c:v>
                </c:pt>
                <c:pt idx="18" formatCode="#,##0">
                  <c:v>11855</c:v>
                </c:pt>
                <c:pt idx="19" formatCode="#,##0">
                  <c:v>23618</c:v>
                </c:pt>
                <c:pt idx="20" formatCode="#,##0">
                  <c:v>17703</c:v>
                </c:pt>
                <c:pt idx="21" formatCode="#,##0">
                  <c:v>11110</c:v>
                </c:pt>
                <c:pt idx="22" formatCode="#,##0">
                  <c:v>13785</c:v>
                </c:pt>
                <c:pt idx="23" formatCode="#,##0">
                  <c:v>15072</c:v>
                </c:pt>
                <c:pt idx="24" formatCode="#,##0">
                  <c:v>25263</c:v>
                </c:pt>
                <c:pt idx="25" formatCode="#,##0">
                  <c:v>15203</c:v>
                </c:pt>
                <c:pt idx="26" formatCode="#,##0">
                  <c:v>6543</c:v>
                </c:pt>
                <c:pt idx="27" formatCode="#,##0">
                  <c:v>4972</c:v>
                </c:pt>
                <c:pt idx="28" formatCode="#,##0">
                  <c:v>4838</c:v>
                </c:pt>
                <c:pt idx="29" formatCode="#,##0">
                  <c:v>19189</c:v>
                </c:pt>
                <c:pt idx="30" formatCode="#,##0">
                  <c:v>7929</c:v>
                </c:pt>
                <c:pt idx="31" formatCode="#,##0">
                  <c:v>9498</c:v>
                </c:pt>
                <c:pt idx="32" formatCode="#,##0">
                  <c:v>15768</c:v>
                </c:pt>
                <c:pt idx="33" formatCode="#,##0">
                  <c:v>5101</c:v>
                </c:pt>
                <c:pt idx="34" formatCode="#,##0">
                  <c:v>5363</c:v>
                </c:pt>
                <c:pt idx="35" formatCode="#,##0">
                  <c:v>4336</c:v>
                </c:pt>
                <c:pt idx="36" formatCode="#,##0">
                  <c:v>2884</c:v>
                </c:pt>
                <c:pt idx="37" formatCode="#,##0">
                  <c:v>2002</c:v>
                </c:pt>
              </c:numCache>
            </c:numRef>
          </c:val>
        </c:ser>
        <c:dLbls>
          <c:showLegendKey val="0"/>
          <c:showVal val="0"/>
          <c:showCatName val="0"/>
          <c:showSerName val="0"/>
          <c:showPercent val="0"/>
          <c:showBubbleSize val="0"/>
        </c:dLbls>
        <c:gapWidth val="150"/>
        <c:axId val="375475712"/>
        <c:axId val="375474144"/>
      </c:barChart>
      <c:catAx>
        <c:axId val="375475712"/>
        <c:scaling>
          <c:orientation val="minMax"/>
        </c:scaling>
        <c:delete val="0"/>
        <c:axPos val="b"/>
        <c:numFmt formatCode="General" sourceLinked="0"/>
        <c:majorTickMark val="out"/>
        <c:minorTickMark val="none"/>
        <c:tickLblPos val="nextTo"/>
        <c:spPr>
          <a:ln>
            <a:solidFill>
              <a:srgbClr val="FFFF00"/>
            </a:solidFill>
          </a:ln>
        </c:spPr>
        <c:txPr>
          <a:bodyPr/>
          <a:lstStyle/>
          <a:p>
            <a:pPr>
              <a:defRPr sz="1200">
                <a:solidFill>
                  <a:srgbClr val="FFFF00"/>
                </a:solidFill>
              </a:defRPr>
            </a:pPr>
            <a:endParaRPr lang="en-US"/>
          </a:p>
        </c:txPr>
        <c:crossAx val="375474144"/>
        <c:crosses val="autoZero"/>
        <c:auto val="1"/>
        <c:lblAlgn val="ctr"/>
        <c:lblOffset val="100"/>
        <c:noMultiLvlLbl val="0"/>
      </c:catAx>
      <c:valAx>
        <c:axId val="375474144"/>
        <c:scaling>
          <c:orientation val="minMax"/>
        </c:scaling>
        <c:delete val="0"/>
        <c:axPos val="l"/>
        <c:majorGridlines>
          <c:spPr>
            <a:ln>
              <a:noFill/>
            </a:ln>
          </c:spPr>
        </c:majorGridlines>
        <c:title>
          <c:tx>
            <c:rich>
              <a:bodyPr/>
              <a:lstStyle/>
              <a:p>
                <a:pPr>
                  <a:defRPr sz="1400">
                    <a:solidFill>
                      <a:srgbClr val="FFFF99"/>
                    </a:solidFill>
                  </a:defRPr>
                </a:pPr>
                <a:r>
                  <a:rPr lang="en-US" sz="1400" dirty="0" smtClean="0">
                    <a:solidFill>
                      <a:srgbClr val="FFFF99"/>
                    </a:solidFill>
                  </a:rPr>
                  <a:t>NUMBER</a:t>
                </a:r>
                <a:r>
                  <a:rPr lang="en-US" sz="1400" baseline="0" dirty="0" smtClean="0">
                    <a:solidFill>
                      <a:srgbClr val="FFFF99"/>
                    </a:solidFill>
                  </a:rPr>
                  <a:t> OF FISH</a:t>
                </a:r>
                <a:endParaRPr lang="en-US" sz="1400" dirty="0">
                  <a:solidFill>
                    <a:srgbClr val="FFFF99"/>
                  </a:solidFill>
                </a:endParaRPr>
              </a:p>
            </c:rich>
          </c:tx>
          <c:layout/>
          <c:overlay val="0"/>
        </c:title>
        <c:numFmt formatCode="#,##0" sourceLinked="1"/>
        <c:majorTickMark val="out"/>
        <c:minorTickMark val="none"/>
        <c:tickLblPos val="nextTo"/>
        <c:spPr>
          <a:ln>
            <a:solidFill>
              <a:srgbClr val="FFFF00"/>
            </a:solidFill>
          </a:ln>
        </c:spPr>
        <c:txPr>
          <a:bodyPr/>
          <a:lstStyle/>
          <a:p>
            <a:pPr>
              <a:defRPr sz="1800">
                <a:solidFill>
                  <a:srgbClr val="FFFF00"/>
                </a:solidFill>
              </a:defRPr>
            </a:pPr>
            <a:endParaRPr lang="en-US"/>
          </a:p>
        </c:txPr>
        <c:crossAx val="375475712"/>
        <c:crosses val="autoZero"/>
        <c:crossBetween val="between"/>
      </c:valAx>
      <c:spPr>
        <a:ln>
          <a:solidFill>
            <a:srgbClr val="FFFF00"/>
          </a:solidFill>
        </a:ln>
      </c:spPr>
    </c:plotArea>
    <c:legend>
      <c:legendPos val="r"/>
      <c:layout>
        <c:manualLayout>
          <c:xMode val="edge"/>
          <c:yMode val="edge"/>
          <c:x val="0.16448467563601793"/>
          <c:y val="9.165319335083115E-2"/>
          <c:w val="0.18912423447069118"/>
          <c:h val="0.12076780402449695"/>
        </c:manualLayout>
      </c:layout>
      <c:overlay val="0"/>
      <c:spPr>
        <a:ln>
          <a:solidFill>
            <a:srgbClr val="FFFF00"/>
          </a:solidFill>
        </a:ln>
      </c:spPr>
      <c:txPr>
        <a:bodyPr/>
        <a:lstStyle/>
        <a:p>
          <a:pPr>
            <a:defRPr sz="1600">
              <a:solidFill>
                <a:srgbClr val="FFFF00"/>
              </a:solidFill>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9532017688544"/>
          <c:y val="0.16811802289027789"/>
          <c:w val="0.81064532880814633"/>
          <c:h val="0.77658501273555536"/>
        </c:manualLayout>
      </c:layout>
      <c:barChart>
        <c:barDir val="col"/>
        <c:grouping val="clustered"/>
        <c:varyColors val="0"/>
        <c:ser>
          <c:idx val="0"/>
          <c:order val="0"/>
          <c:tx>
            <c:v>Wild</c:v>
          </c:tx>
          <c:spPr>
            <a:solidFill>
              <a:schemeClr val="accent1"/>
            </a:solidFill>
            <a:ln>
              <a:solidFill>
                <a:schemeClr val="tx2"/>
              </a:solidFill>
            </a:ln>
            <a:effectLst/>
          </c:spPr>
          <c:invertIfNegative val="0"/>
          <c:trendline>
            <c:spPr>
              <a:ln w="28575" cap="rnd">
                <a:solidFill>
                  <a:schemeClr val="accent1"/>
                </a:solidFill>
                <a:prstDash val="sysDot"/>
              </a:ln>
              <a:effectLst/>
            </c:spPr>
            <c:trendlineType val="linear"/>
            <c:dispRSqr val="0"/>
            <c:dispEq val="0"/>
          </c:trendline>
          <c:cat>
            <c:numRef>
              <c:f>Sheet1!$H$28:$H$43</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Sheet1!$K$28:$K$43</c:f>
              <c:numCache>
                <c:formatCode>General</c:formatCode>
                <c:ptCount val="16"/>
                <c:pt idx="0">
                  <c:v>4515</c:v>
                </c:pt>
                <c:pt idx="1">
                  <c:v>6525</c:v>
                </c:pt>
                <c:pt idx="2">
                  <c:v>5346</c:v>
                </c:pt>
                <c:pt idx="3">
                  <c:v>3269</c:v>
                </c:pt>
                <c:pt idx="4">
                  <c:v>2997</c:v>
                </c:pt>
                <c:pt idx="5">
                  <c:v>3049</c:v>
                </c:pt>
                <c:pt idx="6">
                  <c:v>5306</c:v>
                </c:pt>
                <c:pt idx="7">
                  <c:v>4021</c:v>
                </c:pt>
                <c:pt idx="8">
                  <c:v>4108</c:v>
                </c:pt>
                <c:pt idx="9">
                  <c:v>8140</c:v>
                </c:pt>
                <c:pt idx="10">
                  <c:v>6714</c:v>
                </c:pt>
                <c:pt idx="11">
                  <c:v>6205</c:v>
                </c:pt>
                <c:pt idx="12">
                  <c:v>5336</c:v>
                </c:pt>
                <c:pt idx="13">
                  <c:v>6326</c:v>
                </c:pt>
                <c:pt idx="14">
                  <c:v>9704</c:v>
                </c:pt>
                <c:pt idx="15">
                  <c:v>5454</c:v>
                </c:pt>
              </c:numCache>
            </c:numRef>
          </c:val>
        </c:ser>
        <c:ser>
          <c:idx val="1"/>
          <c:order val="1"/>
          <c:tx>
            <c:v>Hatchery Harvest</c:v>
          </c:tx>
          <c:spPr>
            <a:solidFill>
              <a:schemeClr val="accent2"/>
            </a:solidFill>
            <a:ln>
              <a:solidFill>
                <a:schemeClr val="tx1">
                  <a:lumMod val="60000"/>
                  <a:lumOff val="40000"/>
                </a:schemeClr>
              </a:solidFill>
            </a:ln>
            <a:effectLst/>
          </c:spPr>
          <c:invertIfNegative val="0"/>
          <c:trendline>
            <c:spPr>
              <a:ln w="28575" cap="rnd">
                <a:solidFill>
                  <a:schemeClr val="accent2"/>
                </a:solidFill>
                <a:prstDash val="sysDot"/>
              </a:ln>
              <a:effectLst/>
            </c:spPr>
            <c:trendlineType val="linear"/>
            <c:dispRSqr val="0"/>
            <c:dispEq val="0"/>
          </c:trendline>
          <c:cat>
            <c:numRef>
              <c:f>Sheet1!$H$28:$H$43</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Sheet1!$L$28:$L$43</c:f>
              <c:numCache>
                <c:formatCode>General</c:formatCode>
                <c:ptCount val="16"/>
                <c:pt idx="0">
                  <c:v>2129</c:v>
                </c:pt>
                <c:pt idx="1">
                  <c:v>3863</c:v>
                </c:pt>
                <c:pt idx="2">
                  <c:v>3754</c:v>
                </c:pt>
                <c:pt idx="3">
                  <c:v>1252</c:v>
                </c:pt>
                <c:pt idx="4">
                  <c:v>1643</c:v>
                </c:pt>
                <c:pt idx="5">
                  <c:v>1479</c:v>
                </c:pt>
                <c:pt idx="6">
                  <c:v>3288</c:v>
                </c:pt>
                <c:pt idx="7">
                  <c:v>2412</c:v>
                </c:pt>
                <c:pt idx="8">
                  <c:v>1790</c:v>
                </c:pt>
                <c:pt idx="9">
                  <c:v>3066</c:v>
                </c:pt>
                <c:pt idx="10">
                  <c:v>2097</c:v>
                </c:pt>
                <c:pt idx="11">
                  <c:v>2287</c:v>
                </c:pt>
                <c:pt idx="12">
                  <c:v>1727</c:v>
                </c:pt>
                <c:pt idx="13">
                  <c:v>1176</c:v>
                </c:pt>
                <c:pt idx="14">
                  <c:v>1949</c:v>
                </c:pt>
                <c:pt idx="15">
                  <c:v>1059</c:v>
                </c:pt>
              </c:numCache>
            </c:numRef>
          </c:val>
        </c:ser>
        <c:dLbls>
          <c:showLegendKey val="0"/>
          <c:showVal val="0"/>
          <c:showCatName val="0"/>
          <c:showSerName val="0"/>
          <c:showPercent val="0"/>
          <c:showBubbleSize val="0"/>
        </c:dLbls>
        <c:gapWidth val="150"/>
        <c:axId val="341128248"/>
        <c:axId val="341125112"/>
      </c:barChart>
      <c:catAx>
        <c:axId val="34112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1125112"/>
        <c:crossesAt val="0"/>
        <c:auto val="1"/>
        <c:lblAlgn val="ctr"/>
        <c:lblOffset val="100"/>
        <c:noMultiLvlLbl val="0"/>
      </c:catAx>
      <c:valAx>
        <c:axId val="341125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Estimated Catch</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128248"/>
        <c:crosses val="autoZero"/>
        <c:crossBetween val="between"/>
        <c:majorUnit val="1000"/>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delete val="1"/>
      </c:legendEntry>
      <c:legendEntry>
        <c:idx val="3"/>
        <c:delete val="1"/>
      </c:legendEntry>
      <c:layout>
        <c:manualLayout>
          <c:xMode val="edge"/>
          <c:yMode val="edge"/>
          <c:x val="0.13096696210715703"/>
          <c:y val="0.23590250087489031"/>
          <c:w val="0.11669267958294036"/>
          <c:h val="5.8292348999927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2014</c:v>
          </c:tx>
          <c:spPr>
            <a:ln w="28575" cap="rnd">
              <a:solidFill>
                <a:schemeClr val="accent2"/>
              </a:solidFill>
              <a:round/>
            </a:ln>
            <a:effectLst/>
          </c:spPr>
          <c:marker>
            <c:symbol val="none"/>
          </c:marker>
          <c:val>
            <c:numRef>
              <c:f>'Steelhead over The Dalles Dam'!$E$554:$E$706</c:f>
              <c:numCache>
                <c:formatCode>General</c:formatCode>
                <c:ptCount val="153"/>
                <c:pt idx="0">
                  <c:v>12</c:v>
                </c:pt>
                <c:pt idx="1">
                  <c:v>17</c:v>
                </c:pt>
                <c:pt idx="2">
                  <c:v>27</c:v>
                </c:pt>
                <c:pt idx="3">
                  <c:v>30</c:v>
                </c:pt>
                <c:pt idx="4">
                  <c:v>22</c:v>
                </c:pt>
                <c:pt idx="5">
                  <c:v>26</c:v>
                </c:pt>
                <c:pt idx="6">
                  <c:v>44</c:v>
                </c:pt>
                <c:pt idx="7">
                  <c:v>48</c:v>
                </c:pt>
                <c:pt idx="8">
                  <c:v>44</c:v>
                </c:pt>
                <c:pt idx="9">
                  <c:v>28</c:v>
                </c:pt>
                <c:pt idx="10">
                  <c:v>59</c:v>
                </c:pt>
                <c:pt idx="11">
                  <c:v>47</c:v>
                </c:pt>
                <c:pt idx="12">
                  <c:v>75</c:v>
                </c:pt>
                <c:pt idx="13">
                  <c:v>62</c:v>
                </c:pt>
                <c:pt idx="14">
                  <c:v>55</c:v>
                </c:pt>
                <c:pt idx="15">
                  <c:v>38</c:v>
                </c:pt>
                <c:pt idx="16">
                  <c:v>57</c:v>
                </c:pt>
                <c:pt idx="17">
                  <c:v>47</c:v>
                </c:pt>
                <c:pt idx="18">
                  <c:v>51</c:v>
                </c:pt>
                <c:pt idx="19">
                  <c:v>59</c:v>
                </c:pt>
                <c:pt idx="20">
                  <c:v>66</c:v>
                </c:pt>
                <c:pt idx="21">
                  <c:v>81</c:v>
                </c:pt>
                <c:pt idx="22">
                  <c:v>143</c:v>
                </c:pt>
                <c:pt idx="23">
                  <c:v>123</c:v>
                </c:pt>
                <c:pt idx="24">
                  <c:v>175</c:v>
                </c:pt>
                <c:pt idx="25">
                  <c:v>184</c:v>
                </c:pt>
                <c:pt idx="26">
                  <c:v>234</c:v>
                </c:pt>
                <c:pt idx="27">
                  <c:v>200</c:v>
                </c:pt>
                <c:pt idx="28">
                  <c:v>162</c:v>
                </c:pt>
                <c:pt idx="29">
                  <c:v>151</c:v>
                </c:pt>
                <c:pt idx="30">
                  <c:v>128</c:v>
                </c:pt>
                <c:pt idx="31">
                  <c:v>237</c:v>
                </c:pt>
                <c:pt idx="32">
                  <c:v>235</c:v>
                </c:pt>
                <c:pt idx="33">
                  <c:v>349</c:v>
                </c:pt>
                <c:pt idx="34">
                  <c:v>359</c:v>
                </c:pt>
                <c:pt idx="35">
                  <c:v>350</c:v>
                </c:pt>
                <c:pt idx="36">
                  <c:v>406</c:v>
                </c:pt>
                <c:pt idx="37">
                  <c:v>518</c:v>
                </c:pt>
                <c:pt idx="38">
                  <c:v>575</c:v>
                </c:pt>
                <c:pt idx="39">
                  <c:v>688</c:v>
                </c:pt>
                <c:pt idx="40">
                  <c:v>815</c:v>
                </c:pt>
                <c:pt idx="41">
                  <c:v>711</c:v>
                </c:pt>
                <c:pt idx="42">
                  <c:v>717</c:v>
                </c:pt>
                <c:pt idx="43">
                  <c:v>745</c:v>
                </c:pt>
                <c:pt idx="44">
                  <c:v>575</c:v>
                </c:pt>
                <c:pt idx="45">
                  <c:v>842</c:v>
                </c:pt>
                <c:pt idx="46">
                  <c:v>809</c:v>
                </c:pt>
                <c:pt idx="47">
                  <c:v>906</c:v>
                </c:pt>
                <c:pt idx="48">
                  <c:v>832</c:v>
                </c:pt>
                <c:pt idx="49">
                  <c:v>936</c:v>
                </c:pt>
                <c:pt idx="50">
                  <c:v>805</c:v>
                </c:pt>
                <c:pt idx="51">
                  <c:v>720</c:v>
                </c:pt>
                <c:pt idx="52">
                  <c:v>814</c:v>
                </c:pt>
                <c:pt idx="53">
                  <c:v>613</c:v>
                </c:pt>
                <c:pt idx="54">
                  <c:v>718</c:v>
                </c:pt>
                <c:pt idx="55">
                  <c:v>984</c:v>
                </c:pt>
                <c:pt idx="56">
                  <c:v>1044</c:v>
                </c:pt>
                <c:pt idx="57">
                  <c:v>799</c:v>
                </c:pt>
                <c:pt idx="58">
                  <c:v>964</c:v>
                </c:pt>
                <c:pt idx="59">
                  <c:v>861</c:v>
                </c:pt>
                <c:pt idx="60">
                  <c:v>1017</c:v>
                </c:pt>
                <c:pt idx="61">
                  <c:v>966</c:v>
                </c:pt>
                <c:pt idx="62">
                  <c:v>945</c:v>
                </c:pt>
                <c:pt idx="63">
                  <c:v>743</c:v>
                </c:pt>
                <c:pt idx="64">
                  <c:v>695</c:v>
                </c:pt>
                <c:pt idx="65">
                  <c:v>647</c:v>
                </c:pt>
                <c:pt idx="66">
                  <c:v>602</c:v>
                </c:pt>
                <c:pt idx="67">
                  <c:v>863</c:v>
                </c:pt>
                <c:pt idx="68">
                  <c:v>823</c:v>
                </c:pt>
                <c:pt idx="69">
                  <c:v>875</c:v>
                </c:pt>
                <c:pt idx="70">
                  <c:v>884</c:v>
                </c:pt>
                <c:pt idx="71">
                  <c:v>660</c:v>
                </c:pt>
                <c:pt idx="72">
                  <c:v>584</c:v>
                </c:pt>
                <c:pt idx="73">
                  <c:v>441</c:v>
                </c:pt>
                <c:pt idx="74">
                  <c:v>519</c:v>
                </c:pt>
                <c:pt idx="75">
                  <c:v>477</c:v>
                </c:pt>
                <c:pt idx="76">
                  <c:v>475</c:v>
                </c:pt>
                <c:pt idx="77">
                  <c:v>690</c:v>
                </c:pt>
                <c:pt idx="78">
                  <c:v>539</c:v>
                </c:pt>
                <c:pt idx="79">
                  <c:v>289</c:v>
                </c:pt>
                <c:pt idx="80">
                  <c:v>401</c:v>
                </c:pt>
                <c:pt idx="81">
                  <c:v>636</c:v>
                </c:pt>
                <c:pt idx="82">
                  <c:v>914</c:v>
                </c:pt>
                <c:pt idx="83">
                  <c:v>990</c:v>
                </c:pt>
                <c:pt idx="84">
                  <c:v>946</c:v>
                </c:pt>
                <c:pt idx="85">
                  <c:v>474</c:v>
                </c:pt>
                <c:pt idx="86">
                  <c:v>328</c:v>
                </c:pt>
                <c:pt idx="87">
                  <c:v>363</c:v>
                </c:pt>
                <c:pt idx="88">
                  <c:v>461</c:v>
                </c:pt>
                <c:pt idx="89">
                  <c:v>500</c:v>
                </c:pt>
                <c:pt idx="90">
                  <c:v>623</c:v>
                </c:pt>
                <c:pt idx="91">
                  <c:v>1086</c:v>
                </c:pt>
                <c:pt idx="92">
                  <c:v>1640</c:v>
                </c:pt>
                <c:pt idx="93">
                  <c:v>2090</c:v>
                </c:pt>
                <c:pt idx="94">
                  <c:v>1976</c:v>
                </c:pt>
                <c:pt idx="95">
                  <c:v>4554</c:v>
                </c:pt>
                <c:pt idx="96">
                  <c:v>4036</c:v>
                </c:pt>
                <c:pt idx="97">
                  <c:v>3643</c:v>
                </c:pt>
                <c:pt idx="98">
                  <c:v>3021</c:v>
                </c:pt>
                <c:pt idx="99">
                  <c:v>2371</c:v>
                </c:pt>
                <c:pt idx="100">
                  <c:v>2165</c:v>
                </c:pt>
                <c:pt idx="101">
                  <c:v>3173</c:v>
                </c:pt>
                <c:pt idx="102">
                  <c:v>4123</c:v>
                </c:pt>
                <c:pt idx="103">
                  <c:v>5080</c:v>
                </c:pt>
                <c:pt idx="104">
                  <c:v>5788</c:v>
                </c:pt>
                <c:pt idx="105">
                  <c:v>4882</c:v>
                </c:pt>
                <c:pt idx="106">
                  <c:v>3908</c:v>
                </c:pt>
                <c:pt idx="107">
                  <c:v>2682</c:v>
                </c:pt>
                <c:pt idx="108">
                  <c:v>2953</c:v>
                </c:pt>
                <c:pt idx="109">
                  <c:v>3325</c:v>
                </c:pt>
                <c:pt idx="110">
                  <c:v>3077</c:v>
                </c:pt>
                <c:pt idx="111">
                  <c:v>3576</c:v>
                </c:pt>
                <c:pt idx="112">
                  <c:v>3319</c:v>
                </c:pt>
                <c:pt idx="113">
                  <c:v>3009</c:v>
                </c:pt>
                <c:pt idx="114">
                  <c:v>2747</c:v>
                </c:pt>
                <c:pt idx="115">
                  <c:v>2147</c:v>
                </c:pt>
                <c:pt idx="116">
                  <c:v>1485</c:v>
                </c:pt>
                <c:pt idx="117">
                  <c:v>2281</c:v>
                </c:pt>
                <c:pt idx="118">
                  <c:v>2592</c:v>
                </c:pt>
                <c:pt idx="119">
                  <c:v>2114</c:v>
                </c:pt>
                <c:pt idx="120">
                  <c:v>2504</c:v>
                </c:pt>
                <c:pt idx="121">
                  <c:v>1706</c:v>
                </c:pt>
                <c:pt idx="122">
                  <c:v>1343</c:v>
                </c:pt>
                <c:pt idx="123">
                  <c:v>1532</c:v>
                </c:pt>
                <c:pt idx="124">
                  <c:v>1293</c:v>
                </c:pt>
                <c:pt idx="125">
                  <c:v>1458</c:v>
                </c:pt>
                <c:pt idx="126">
                  <c:v>1096</c:v>
                </c:pt>
                <c:pt idx="127">
                  <c:v>988</c:v>
                </c:pt>
                <c:pt idx="128">
                  <c:v>666</c:v>
                </c:pt>
                <c:pt idx="129">
                  <c:v>737</c:v>
                </c:pt>
                <c:pt idx="130">
                  <c:v>681</c:v>
                </c:pt>
                <c:pt idx="131">
                  <c:v>473</c:v>
                </c:pt>
                <c:pt idx="132">
                  <c:v>525</c:v>
                </c:pt>
                <c:pt idx="133">
                  <c:v>481</c:v>
                </c:pt>
                <c:pt idx="134">
                  <c:v>510</c:v>
                </c:pt>
                <c:pt idx="135">
                  <c:v>295</c:v>
                </c:pt>
                <c:pt idx="136">
                  <c:v>224</c:v>
                </c:pt>
                <c:pt idx="137">
                  <c:v>448</c:v>
                </c:pt>
                <c:pt idx="138">
                  <c:v>534</c:v>
                </c:pt>
                <c:pt idx="139">
                  <c:v>368</c:v>
                </c:pt>
                <c:pt idx="140">
                  <c:v>299</c:v>
                </c:pt>
                <c:pt idx="141">
                  <c:v>486</c:v>
                </c:pt>
                <c:pt idx="142">
                  <c:v>322</c:v>
                </c:pt>
                <c:pt idx="143">
                  <c:v>319</c:v>
                </c:pt>
                <c:pt idx="144">
                  <c:v>287</c:v>
                </c:pt>
                <c:pt idx="145">
                  <c:v>626</c:v>
                </c:pt>
                <c:pt idx="146">
                  <c:v>456</c:v>
                </c:pt>
                <c:pt idx="147">
                  <c:v>305</c:v>
                </c:pt>
                <c:pt idx="148">
                  <c:v>414</c:v>
                </c:pt>
                <c:pt idx="149">
                  <c:v>322</c:v>
                </c:pt>
                <c:pt idx="150">
                  <c:v>210</c:v>
                </c:pt>
                <c:pt idx="151">
                  <c:v>155</c:v>
                </c:pt>
                <c:pt idx="152">
                  <c:v>142</c:v>
                </c:pt>
              </c:numCache>
            </c:numRef>
          </c:val>
          <c:smooth val="0"/>
        </c:ser>
        <c:ser>
          <c:idx val="0"/>
          <c:order val="1"/>
          <c:tx>
            <c:v>2015</c:v>
          </c:tx>
          <c:spPr>
            <a:ln w="28575" cap="rnd">
              <a:solidFill>
                <a:schemeClr val="accent1"/>
              </a:solidFill>
              <a:round/>
            </a:ln>
            <a:effectLst/>
          </c:spPr>
          <c:marker>
            <c:symbol val="none"/>
          </c:marker>
          <c:cat>
            <c:numRef>
              <c:f>'Steelhead over The Dalles Dam'!$F$554:$F$706</c:f>
              <c:numCache>
                <c:formatCode>m/d/yyyy</c:formatCode>
                <c:ptCount val="153"/>
                <c:pt idx="0">
                  <c:v>42156</c:v>
                </c:pt>
                <c:pt idx="1">
                  <c:v>42157</c:v>
                </c:pt>
                <c:pt idx="2">
                  <c:v>42158</c:v>
                </c:pt>
                <c:pt idx="3">
                  <c:v>42159</c:v>
                </c:pt>
                <c:pt idx="4">
                  <c:v>42160</c:v>
                </c:pt>
                <c:pt idx="5">
                  <c:v>42161</c:v>
                </c:pt>
                <c:pt idx="6">
                  <c:v>42162</c:v>
                </c:pt>
                <c:pt idx="7">
                  <c:v>42163</c:v>
                </c:pt>
                <c:pt idx="8">
                  <c:v>42164</c:v>
                </c:pt>
                <c:pt idx="9">
                  <c:v>42165</c:v>
                </c:pt>
                <c:pt idx="10">
                  <c:v>42166</c:v>
                </c:pt>
                <c:pt idx="11">
                  <c:v>42167</c:v>
                </c:pt>
                <c:pt idx="12">
                  <c:v>42168</c:v>
                </c:pt>
                <c:pt idx="13">
                  <c:v>42169</c:v>
                </c:pt>
                <c:pt idx="14">
                  <c:v>42170</c:v>
                </c:pt>
                <c:pt idx="15">
                  <c:v>42171</c:v>
                </c:pt>
                <c:pt idx="16">
                  <c:v>42172</c:v>
                </c:pt>
                <c:pt idx="17">
                  <c:v>42173</c:v>
                </c:pt>
                <c:pt idx="18">
                  <c:v>42174</c:v>
                </c:pt>
                <c:pt idx="19">
                  <c:v>42175</c:v>
                </c:pt>
                <c:pt idx="20">
                  <c:v>42176</c:v>
                </c:pt>
                <c:pt idx="21">
                  <c:v>42177</c:v>
                </c:pt>
                <c:pt idx="22">
                  <c:v>42178</c:v>
                </c:pt>
                <c:pt idx="23">
                  <c:v>42179</c:v>
                </c:pt>
                <c:pt idx="24">
                  <c:v>42180</c:v>
                </c:pt>
                <c:pt idx="25">
                  <c:v>42181</c:v>
                </c:pt>
                <c:pt idx="26">
                  <c:v>42182</c:v>
                </c:pt>
                <c:pt idx="27">
                  <c:v>42183</c:v>
                </c:pt>
                <c:pt idx="28">
                  <c:v>42184</c:v>
                </c:pt>
                <c:pt idx="29">
                  <c:v>42185</c:v>
                </c:pt>
                <c:pt idx="30">
                  <c:v>42186</c:v>
                </c:pt>
                <c:pt idx="31">
                  <c:v>42187</c:v>
                </c:pt>
                <c:pt idx="32">
                  <c:v>42188</c:v>
                </c:pt>
                <c:pt idx="33">
                  <c:v>42189</c:v>
                </c:pt>
                <c:pt idx="34">
                  <c:v>42190</c:v>
                </c:pt>
                <c:pt idx="35">
                  <c:v>42191</c:v>
                </c:pt>
                <c:pt idx="36">
                  <c:v>42192</c:v>
                </c:pt>
                <c:pt idx="37">
                  <c:v>42193</c:v>
                </c:pt>
                <c:pt idx="38">
                  <c:v>42194</c:v>
                </c:pt>
                <c:pt idx="39">
                  <c:v>42195</c:v>
                </c:pt>
                <c:pt idx="40">
                  <c:v>42196</c:v>
                </c:pt>
                <c:pt idx="41">
                  <c:v>42197</c:v>
                </c:pt>
                <c:pt idx="42">
                  <c:v>42198</c:v>
                </c:pt>
                <c:pt idx="43">
                  <c:v>42199</c:v>
                </c:pt>
                <c:pt idx="44">
                  <c:v>42200</c:v>
                </c:pt>
                <c:pt idx="45">
                  <c:v>42201</c:v>
                </c:pt>
                <c:pt idx="46">
                  <c:v>42202</c:v>
                </c:pt>
                <c:pt idx="47">
                  <c:v>42203</c:v>
                </c:pt>
                <c:pt idx="48">
                  <c:v>42204</c:v>
                </c:pt>
                <c:pt idx="49">
                  <c:v>42205</c:v>
                </c:pt>
                <c:pt idx="50">
                  <c:v>42206</c:v>
                </c:pt>
                <c:pt idx="51">
                  <c:v>42207</c:v>
                </c:pt>
                <c:pt idx="52">
                  <c:v>42208</c:v>
                </c:pt>
                <c:pt idx="53">
                  <c:v>42209</c:v>
                </c:pt>
                <c:pt idx="54">
                  <c:v>42210</c:v>
                </c:pt>
                <c:pt idx="55">
                  <c:v>42211</c:v>
                </c:pt>
                <c:pt idx="56">
                  <c:v>42212</c:v>
                </c:pt>
                <c:pt idx="57">
                  <c:v>42213</c:v>
                </c:pt>
                <c:pt idx="58">
                  <c:v>42214</c:v>
                </c:pt>
                <c:pt idx="59">
                  <c:v>42215</c:v>
                </c:pt>
                <c:pt idx="60">
                  <c:v>42216</c:v>
                </c:pt>
                <c:pt idx="61">
                  <c:v>42217</c:v>
                </c:pt>
                <c:pt idx="62">
                  <c:v>42218</c:v>
                </c:pt>
                <c:pt idx="63">
                  <c:v>42219</c:v>
                </c:pt>
                <c:pt idx="64">
                  <c:v>42220</c:v>
                </c:pt>
                <c:pt idx="65">
                  <c:v>42221</c:v>
                </c:pt>
                <c:pt idx="66">
                  <c:v>42222</c:v>
                </c:pt>
                <c:pt idx="67">
                  <c:v>42223</c:v>
                </c:pt>
                <c:pt idx="68">
                  <c:v>42224</c:v>
                </c:pt>
                <c:pt idx="69">
                  <c:v>42225</c:v>
                </c:pt>
                <c:pt idx="70">
                  <c:v>42226</c:v>
                </c:pt>
                <c:pt idx="71">
                  <c:v>42227</c:v>
                </c:pt>
                <c:pt idx="72">
                  <c:v>42228</c:v>
                </c:pt>
                <c:pt idx="73">
                  <c:v>42229</c:v>
                </c:pt>
                <c:pt idx="74">
                  <c:v>42230</c:v>
                </c:pt>
                <c:pt idx="75">
                  <c:v>42231</c:v>
                </c:pt>
                <c:pt idx="76">
                  <c:v>42232</c:v>
                </c:pt>
                <c:pt idx="77">
                  <c:v>42233</c:v>
                </c:pt>
                <c:pt idx="78">
                  <c:v>42234</c:v>
                </c:pt>
                <c:pt idx="79">
                  <c:v>42235</c:v>
                </c:pt>
                <c:pt idx="80">
                  <c:v>42236</c:v>
                </c:pt>
                <c:pt idx="81">
                  <c:v>42237</c:v>
                </c:pt>
                <c:pt idx="82">
                  <c:v>42238</c:v>
                </c:pt>
                <c:pt idx="83">
                  <c:v>42239</c:v>
                </c:pt>
                <c:pt idx="84">
                  <c:v>42240</c:v>
                </c:pt>
                <c:pt idx="85">
                  <c:v>42241</c:v>
                </c:pt>
                <c:pt idx="86">
                  <c:v>42242</c:v>
                </c:pt>
                <c:pt idx="87">
                  <c:v>42243</c:v>
                </c:pt>
                <c:pt idx="88">
                  <c:v>42244</c:v>
                </c:pt>
                <c:pt idx="89">
                  <c:v>42245</c:v>
                </c:pt>
                <c:pt idx="90">
                  <c:v>42246</c:v>
                </c:pt>
                <c:pt idx="91">
                  <c:v>42247</c:v>
                </c:pt>
                <c:pt idx="92">
                  <c:v>42248</c:v>
                </c:pt>
                <c:pt idx="93">
                  <c:v>42249</c:v>
                </c:pt>
                <c:pt idx="94">
                  <c:v>42250</c:v>
                </c:pt>
                <c:pt idx="95">
                  <c:v>42251</c:v>
                </c:pt>
                <c:pt idx="96">
                  <c:v>42252</c:v>
                </c:pt>
                <c:pt idx="97">
                  <c:v>42253</c:v>
                </c:pt>
                <c:pt idx="98">
                  <c:v>42254</c:v>
                </c:pt>
                <c:pt idx="99">
                  <c:v>42255</c:v>
                </c:pt>
                <c:pt idx="100">
                  <c:v>42256</c:v>
                </c:pt>
                <c:pt idx="101">
                  <c:v>42257</c:v>
                </c:pt>
                <c:pt idx="102">
                  <c:v>42258</c:v>
                </c:pt>
                <c:pt idx="103">
                  <c:v>42259</c:v>
                </c:pt>
                <c:pt idx="104">
                  <c:v>42260</c:v>
                </c:pt>
                <c:pt idx="105">
                  <c:v>42261</c:v>
                </c:pt>
                <c:pt idx="106">
                  <c:v>42262</c:v>
                </c:pt>
                <c:pt idx="107">
                  <c:v>42263</c:v>
                </c:pt>
                <c:pt idx="108">
                  <c:v>42264</c:v>
                </c:pt>
                <c:pt idx="109">
                  <c:v>42265</c:v>
                </c:pt>
                <c:pt idx="110">
                  <c:v>42266</c:v>
                </c:pt>
                <c:pt idx="111">
                  <c:v>42267</c:v>
                </c:pt>
                <c:pt idx="112">
                  <c:v>42268</c:v>
                </c:pt>
                <c:pt idx="113">
                  <c:v>42269</c:v>
                </c:pt>
                <c:pt idx="114">
                  <c:v>42270</c:v>
                </c:pt>
                <c:pt idx="115">
                  <c:v>42271</c:v>
                </c:pt>
                <c:pt idx="116">
                  <c:v>42272</c:v>
                </c:pt>
                <c:pt idx="117">
                  <c:v>42273</c:v>
                </c:pt>
                <c:pt idx="118">
                  <c:v>42274</c:v>
                </c:pt>
                <c:pt idx="119">
                  <c:v>42275</c:v>
                </c:pt>
                <c:pt idx="120">
                  <c:v>42276</c:v>
                </c:pt>
                <c:pt idx="121">
                  <c:v>42277</c:v>
                </c:pt>
                <c:pt idx="122">
                  <c:v>42278</c:v>
                </c:pt>
                <c:pt idx="123">
                  <c:v>42279</c:v>
                </c:pt>
                <c:pt idx="124">
                  <c:v>42280</c:v>
                </c:pt>
                <c:pt idx="125">
                  <c:v>42281</c:v>
                </c:pt>
                <c:pt idx="126">
                  <c:v>42282</c:v>
                </c:pt>
                <c:pt idx="127">
                  <c:v>42283</c:v>
                </c:pt>
                <c:pt idx="128">
                  <c:v>42284</c:v>
                </c:pt>
                <c:pt idx="129">
                  <c:v>42285</c:v>
                </c:pt>
                <c:pt idx="130">
                  <c:v>42286</c:v>
                </c:pt>
                <c:pt idx="131">
                  <c:v>42287</c:v>
                </c:pt>
                <c:pt idx="132">
                  <c:v>42288</c:v>
                </c:pt>
                <c:pt idx="133">
                  <c:v>42289</c:v>
                </c:pt>
                <c:pt idx="134">
                  <c:v>42290</c:v>
                </c:pt>
                <c:pt idx="135">
                  <c:v>42291</c:v>
                </c:pt>
                <c:pt idx="136">
                  <c:v>42292</c:v>
                </c:pt>
                <c:pt idx="137">
                  <c:v>42293</c:v>
                </c:pt>
                <c:pt idx="138">
                  <c:v>42294</c:v>
                </c:pt>
                <c:pt idx="139">
                  <c:v>42295</c:v>
                </c:pt>
                <c:pt idx="140">
                  <c:v>42296</c:v>
                </c:pt>
                <c:pt idx="141">
                  <c:v>42297</c:v>
                </c:pt>
                <c:pt idx="142">
                  <c:v>42298</c:v>
                </c:pt>
                <c:pt idx="143">
                  <c:v>42299</c:v>
                </c:pt>
                <c:pt idx="144">
                  <c:v>42300</c:v>
                </c:pt>
                <c:pt idx="145">
                  <c:v>42301</c:v>
                </c:pt>
                <c:pt idx="146">
                  <c:v>42302</c:v>
                </c:pt>
                <c:pt idx="147">
                  <c:v>42303</c:v>
                </c:pt>
                <c:pt idx="148">
                  <c:v>42304</c:v>
                </c:pt>
                <c:pt idx="149">
                  <c:v>42305</c:v>
                </c:pt>
                <c:pt idx="150">
                  <c:v>42306</c:v>
                </c:pt>
                <c:pt idx="151">
                  <c:v>42307</c:v>
                </c:pt>
                <c:pt idx="152">
                  <c:v>42308</c:v>
                </c:pt>
              </c:numCache>
            </c:numRef>
          </c:cat>
          <c:val>
            <c:numRef>
              <c:f>'Steelhead over The Dalles Dam'!$E$738:$E$890</c:f>
              <c:numCache>
                <c:formatCode>General</c:formatCode>
                <c:ptCount val="153"/>
                <c:pt idx="0">
                  <c:v>16</c:v>
                </c:pt>
                <c:pt idx="1">
                  <c:v>22</c:v>
                </c:pt>
                <c:pt idx="2">
                  <c:v>14</c:v>
                </c:pt>
                <c:pt idx="3">
                  <c:v>11</c:v>
                </c:pt>
                <c:pt idx="4">
                  <c:v>16</c:v>
                </c:pt>
                <c:pt idx="5">
                  <c:v>18</c:v>
                </c:pt>
                <c:pt idx="6">
                  <c:v>16</c:v>
                </c:pt>
                <c:pt idx="7">
                  <c:v>18</c:v>
                </c:pt>
                <c:pt idx="8">
                  <c:v>16</c:v>
                </c:pt>
                <c:pt idx="9">
                  <c:v>23</c:v>
                </c:pt>
                <c:pt idx="10">
                  <c:v>24</c:v>
                </c:pt>
                <c:pt idx="11">
                  <c:v>24</c:v>
                </c:pt>
                <c:pt idx="12">
                  <c:v>27</c:v>
                </c:pt>
                <c:pt idx="13">
                  <c:v>25</c:v>
                </c:pt>
                <c:pt idx="14">
                  <c:v>24</c:v>
                </c:pt>
                <c:pt idx="15">
                  <c:v>58</c:v>
                </c:pt>
                <c:pt idx="16">
                  <c:v>34</c:v>
                </c:pt>
                <c:pt idx="17">
                  <c:v>35</c:v>
                </c:pt>
                <c:pt idx="18">
                  <c:v>65</c:v>
                </c:pt>
                <c:pt idx="19">
                  <c:v>54</c:v>
                </c:pt>
                <c:pt idx="20">
                  <c:v>58</c:v>
                </c:pt>
                <c:pt idx="21">
                  <c:v>88</c:v>
                </c:pt>
                <c:pt idx="22">
                  <c:v>38</c:v>
                </c:pt>
                <c:pt idx="23">
                  <c:v>69</c:v>
                </c:pt>
                <c:pt idx="24">
                  <c:v>101</c:v>
                </c:pt>
                <c:pt idx="25">
                  <c:v>87</c:v>
                </c:pt>
                <c:pt idx="26">
                  <c:v>102</c:v>
                </c:pt>
                <c:pt idx="27">
                  <c:v>85</c:v>
                </c:pt>
                <c:pt idx="28">
                  <c:v>85</c:v>
                </c:pt>
                <c:pt idx="29">
                  <c:v>96</c:v>
                </c:pt>
                <c:pt idx="30">
                  <c:v>123</c:v>
                </c:pt>
                <c:pt idx="31">
                  <c:v>138</c:v>
                </c:pt>
                <c:pt idx="32">
                  <c:v>83</c:v>
                </c:pt>
                <c:pt idx="33">
                  <c:v>96</c:v>
                </c:pt>
                <c:pt idx="34">
                  <c:v>81</c:v>
                </c:pt>
                <c:pt idx="35">
                  <c:v>87</c:v>
                </c:pt>
                <c:pt idx="36">
                  <c:v>58</c:v>
                </c:pt>
                <c:pt idx="37">
                  <c:v>70</c:v>
                </c:pt>
                <c:pt idx="38">
                  <c:v>111</c:v>
                </c:pt>
                <c:pt idx="39">
                  <c:v>136</c:v>
                </c:pt>
                <c:pt idx="40">
                  <c:v>110</c:v>
                </c:pt>
                <c:pt idx="41">
                  <c:v>96</c:v>
                </c:pt>
                <c:pt idx="42">
                  <c:v>134</c:v>
                </c:pt>
                <c:pt idx="43">
                  <c:v>91</c:v>
                </c:pt>
                <c:pt idx="44">
                  <c:v>110</c:v>
                </c:pt>
                <c:pt idx="45">
                  <c:v>145</c:v>
                </c:pt>
                <c:pt idx="46">
                  <c:v>260</c:v>
                </c:pt>
                <c:pt idx="47">
                  <c:v>315</c:v>
                </c:pt>
                <c:pt idx="48">
                  <c:v>325</c:v>
                </c:pt>
                <c:pt idx="49">
                  <c:v>199</c:v>
                </c:pt>
                <c:pt idx="50">
                  <c:v>189</c:v>
                </c:pt>
                <c:pt idx="51">
                  <c:v>258</c:v>
                </c:pt>
                <c:pt idx="52">
                  <c:v>366</c:v>
                </c:pt>
                <c:pt idx="53">
                  <c:v>376</c:v>
                </c:pt>
                <c:pt idx="54">
                  <c:v>346</c:v>
                </c:pt>
                <c:pt idx="55">
                  <c:v>383</c:v>
                </c:pt>
                <c:pt idx="56">
                  <c:v>574</c:v>
                </c:pt>
                <c:pt idx="57">
                  <c:v>715</c:v>
                </c:pt>
                <c:pt idx="58">
                  <c:v>670</c:v>
                </c:pt>
                <c:pt idx="59">
                  <c:v>848</c:v>
                </c:pt>
                <c:pt idx="60">
                  <c:v>914</c:v>
                </c:pt>
                <c:pt idx="61">
                  <c:v>963</c:v>
                </c:pt>
                <c:pt idx="62">
                  <c:v>935</c:v>
                </c:pt>
                <c:pt idx="63">
                  <c:v>835</c:v>
                </c:pt>
                <c:pt idx="64">
                  <c:v>594</c:v>
                </c:pt>
                <c:pt idx="65">
                  <c:v>944</c:v>
                </c:pt>
                <c:pt idx="66">
                  <c:v>851</c:v>
                </c:pt>
                <c:pt idx="67">
                  <c:v>955</c:v>
                </c:pt>
                <c:pt idx="68">
                  <c:v>942</c:v>
                </c:pt>
                <c:pt idx="69">
                  <c:v>959</c:v>
                </c:pt>
                <c:pt idx="70">
                  <c:v>819</c:v>
                </c:pt>
                <c:pt idx="71">
                  <c:v>576</c:v>
                </c:pt>
                <c:pt idx="72">
                  <c:v>797</c:v>
                </c:pt>
                <c:pt idx="73">
                  <c:v>871</c:v>
                </c:pt>
                <c:pt idx="74">
                  <c:v>933</c:v>
                </c:pt>
                <c:pt idx="75">
                  <c:v>894</c:v>
                </c:pt>
                <c:pt idx="76">
                  <c:v>1300</c:v>
                </c:pt>
                <c:pt idx="77">
                  <c:v>1398</c:v>
                </c:pt>
                <c:pt idx="78">
                  <c:v>1052</c:v>
                </c:pt>
                <c:pt idx="79">
                  <c:v>786</c:v>
                </c:pt>
                <c:pt idx="80">
                  <c:v>649</c:v>
                </c:pt>
                <c:pt idx="81">
                  <c:v>630</c:v>
                </c:pt>
                <c:pt idx="82">
                  <c:v>1570</c:v>
                </c:pt>
                <c:pt idx="83">
                  <c:v>1322</c:v>
                </c:pt>
                <c:pt idx="84">
                  <c:v>1449</c:v>
                </c:pt>
                <c:pt idx="85">
                  <c:v>1137</c:v>
                </c:pt>
                <c:pt idx="86">
                  <c:v>1140</c:v>
                </c:pt>
                <c:pt idx="87">
                  <c:v>896</c:v>
                </c:pt>
                <c:pt idx="88">
                  <c:v>919</c:v>
                </c:pt>
                <c:pt idx="89">
                  <c:v>939</c:v>
                </c:pt>
                <c:pt idx="90">
                  <c:v>1003</c:v>
                </c:pt>
                <c:pt idx="91">
                  <c:v>1492</c:v>
                </c:pt>
                <c:pt idx="92">
                  <c:v>2368</c:v>
                </c:pt>
                <c:pt idx="93">
                  <c:v>2688</c:v>
                </c:pt>
                <c:pt idx="94">
                  <c:v>2082</c:v>
                </c:pt>
                <c:pt idx="95">
                  <c:v>3413</c:v>
                </c:pt>
                <c:pt idx="96">
                  <c:v>2939</c:v>
                </c:pt>
                <c:pt idx="97">
                  <c:v>5684</c:v>
                </c:pt>
                <c:pt idx="98">
                  <c:v>4505</c:v>
                </c:pt>
                <c:pt idx="99">
                  <c:v>3618</c:v>
                </c:pt>
                <c:pt idx="100">
                  <c:v>2137</c:v>
                </c:pt>
                <c:pt idx="101">
                  <c:v>3066</c:v>
                </c:pt>
                <c:pt idx="102">
                  <c:v>2156</c:v>
                </c:pt>
                <c:pt idx="103">
                  <c:v>2404</c:v>
                </c:pt>
                <c:pt idx="104">
                  <c:v>2983</c:v>
                </c:pt>
                <c:pt idx="105">
                  <c:v>3893</c:v>
                </c:pt>
                <c:pt idx="106">
                  <c:v>4288</c:v>
                </c:pt>
                <c:pt idx="107">
                  <c:v>3130</c:v>
                </c:pt>
                <c:pt idx="108">
                  <c:v>2568</c:v>
                </c:pt>
                <c:pt idx="109">
                  <c:v>1848</c:v>
                </c:pt>
                <c:pt idx="110">
                  <c:v>2977</c:v>
                </c:pt>
                <c:pt idx="111">
                  <c:v>2472</c:v>
                </c:pt>
                <c:pt idx="112">
                  <c:v>2563</c:v>
                </c:pt>
                <c:pt idx="113">
                  <c:v>2568</c:v>
                </c:pt>
                <c:pt idx="114">
                  <c:v>2312</c:v>
                </c:pt>
                <c:pt idx="115">
                  <c:v>2125</c:v>
                </c:pt>
                <c:pt idx="116">
                  <c:v>1753</c:v>
                </c:pt>
                <c:pt idx="117">
                  <c:v>1729</c:v>
                </c:pt>
                <c:pt idx="118">
                  <c:v>2137</c:v>
                </c:pt>
                <c:pt idx="119">
                  <c:v>1662</c:v>
                </c:pt>
                <c:pt idx="120">
                  <c:v>1280</c:v>
                </c:pt>
                <c:pt idx="121">
                  <c:v>1067</c:v>
                </c:pt>
                <c:pt idx="122">
                  <c:v>1191</c:v>
                </c:pt>
                <c:pt idx="123">
                  <c:v>1244</c:v>
                </c:pt>
                <c:pt idx="124">
                  <c:v>1451</c:v>
                </c:pt>
                <c:pt idx="125">
                  <c:v>1398</c:v>
                </c:pt>
                <c:pt idx="126">
                  <c:v>1011</c:v>
                </c:pt>
                <c:pt idx="127">
                  <c:v>1063</c:v>
                </c:pt>
                <c:pt idx="128">
                  <c:v>1008</c:v>
                </c:pt>
                <c:pt idx="129">
                  <c:v>730</c:v>
                </c:pt>
                <c:pt idx="130">
                  <c:v>813</c:v>
                </c:pt>
                <c:pt idx="131">
                  <c:v>995</c:v>
                </c:pt>
                <c:pt idx="132">
                  <c:v>894</c:v>
                </c:pt>
                <c:pt idx="133">
                  <c:v>1145</c:v>
                </c:pt>
                <c:pt idx="134">
                  <c:v>1104</c:v>
                </c:pt>
                <c:pt idx="135">
                  <c:v>821</c:v>
                </c:pt>
                <c:pt idx="136">
                  <c:v>731</c:v>
                </c:pt>
                <c:pt idx="137">
                  <c:v>606</c:v>
                </c:pt>
                <c:pt idx="138">
                  <c:v>434</c:v>
                </c:pt>
                <c:pt idx="139">
                  <c:v>398</c:v>
                </c:pt>
                <c:pt idx="140">
                  <c:v>354</c:v>
                </c:pt>
                <c:pt idx="141">
                  <c:v>390</c:v>
                </c:pt>
                <c:pt idx="142">
                  <c:v>286</c:v>
                </c:pt>
                <c:pt idx="143">
                  <c:v>312</c:v>
                </c:pt>
                <c:pt idx="144">
                  <c:v>237</c:v>
                </c:pt>
                <c:pt idx="145">
                  <c:v>213</c:v>
                </c:pt>
                <c:pt idx="146">
                  <c:v>176</c:v>
                </c:pt>
                <c:pt idx="147">
                  <c:v>139</c:v>
                </c:pt>
                <c:pt idx="148">
                  <c:v>167</c:v>
                </c:pt>
                <c:pt idx="149">
                  <c:v>255</c:v>
                </c:pt>
                <c:pt idx="150">
                  <c:v>95</c:v>
                </c:pt>
                <c:pt idx="151">
                  <c:v>120</c:v>
                </c:pt>
                <c:pt idx="152">
                  <c:v>167</c:v>
                </c:pt>
              </c:numCache>
            </c:numRef>
          </c:val>
          <c:smooth val="0"/>
        </c:ser>
        <c:dLbls>
          <c:showLegendKey val="0"/>
          <c:showVal val="0"/>
          <c:showCatName val="0"/>
          <c:showSerName val="0"/>
          <c:showPercent val="0"/>
          <c:showBubbleSize val="0"/>
        </c:dLbls>
        <c:smooth val="0"/>
        <c:axId val="375475320"/>
        <c:axId val="375476104"/>
      </c:lineChart>
      <c:catAx>
        <c:axId val="375475320"/>
        <c:scaling>
          <c:orientation val="minMax"/>
        </c:scaling>
        <c:delete val="0"/>
        <c:axPos val="b"/>
        <c:numFmt formatCode="[$-409]d\-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5476104"/>
        <c:crosses val="autoZero"/>
        <c:auto val="1"/>
        <c:lblAlgn val="ctr"/>
        <c:lblOffset val="100"/>
        <c:tickLblSkip val="15"/>
        <c:tickMarkSkip val="15"/>
        <c:noMultiLvlLbl val="0"/>
      </c:catAx>
      <c:valAx>
        <c:axId val="375476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Hatchery</a:t>
                </a:r>
                <a:r>
                  <a:rPr lang="en-US" sz="1600" baseline="0" dirty="0" smtClean="0"/>
                  <a:t> Steelhead Counted</a:t>
                </a:r>
                <a:endParaRPr lang="en-US" sz="1600" dirty="0"/>
              </a:p>
            </c:rich>
          </c:tx>
          <c:layout>
            <c:manualLayout>
              <c:xMode val="edge"/>
              <c:yMode val="edge"/>
              <c:x val="8.3813519538669268E-3"/>
              <c:y val="0.2843221394850499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5475320"/>
        <c:crosses val="autoZero"/>
        <c:crossBetween val="between"/>
      </c:valAx>
      <c:spPr>
        <a:noFill/>
        <a:ln>
          <a:noFill/>
        </a:ln>
        <a:effectLst/>
      </c:spPr>
    </c:plotArea>
    <c:legend>
      <c:legendPos val="r"/>
      <c:layout>
        <c:manualLayout>
          <c:xMode val="edge"/>
          <c:yMode val="edge"/>
          <c:x val="0.72552320747262333"/>
          <c:y val="4.1372529421128422E-2"/>
          <c:w val="0.12469409537737573"/>
          <c:h val="9.92011964653924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1600" baseline="0" dirty="0"/>
              <a:t>Deschutes River at RM 100.1 (Madras Gauge, USGS No. 14092500) </a:t>
            </a:r>
          </a:p>
        </c:rich>
      </c:tx>
      <c:layout>
        <c:manualLayout>
          <c:xMode val="edge"/>
          <c:yMode val="edge"/>
          <c:x val="0.18497035092835618"/>
          <c:y val="5.5195829687955673E-2"/>
        </c:manualLayout>
      </c:layout>
      <c:overlay val="0"/>
      <c:spPr>
        <a:noFill/>
        <a:ln w="25400">
          <a:noFill/>
        </a:ln>
      </c:spPr>
    </c:title>
    <c:autoTitleDeleted val="0"/>
    <c:plotArea>
      <c:layout>
        <c:manualLayout>
          <c:layoutTarget val="inner"/>
          <c:xMode val="edge"/>
          <c:yMode val="edge"/>
          <c:x val="7.8231554389034702E-2"/>
          <c:y val="0.11188086905803442"/>
          <c:w val="0.88344162535238646"/>
          <c:h val="0.75758209390492859"/>
        </c:manualLayout>
      </c:layout>
      <c:lineChart>
        <c:grouping val="standard"/>
        <c:varyColors val="0"/>
        <c:ser>
          <c:idx val="0"/>
          <c:order val="0"/>
          <c:tx>
            <c:v>2015 7 d AM observed temperature</c:v>
          </c:tx>
          <c:spPr>
            <a:ln w="38100">
              <a:solidFill>
                <a:srgbClr val="0000FF"/>
              </a:solidFill>
              <a:prstDash val="solid"/>
            </a:ln>
          </c:spPr>
          <c:marker>
            <c:symbol val="none"/>
          </c:marker>
          <c:val>
            <c:numRef>
              <c:f>'calculated temperatures 2014'!$C$6:$C$370</c:f>
              <c:numCache>
                <c:formatCode>0.0</c:formatCode>
                <c:ptCount val="365"/>
                <c:pt idx="0">
                  <c:v>7.6</c:v>
                </c:pt>
                <c:pt idx="1">
                  <c:v>7.3857142857142861</c:v>
                </c:pt>
                <c:pt idx="2">
                  <c:v>7.2285714285714286</c:v>
                </c:pt>
                <c:pt idx="3">
                  <c:v>7.0714285714285721</c:v>
                </c:pt>
                <c:pt idx="4">
                  <c:v>6.9428571428571431</c:v>
                </c:pt>
                <c:pt idx="5">
                  <c:v>6.8428571428571416</c:v>
                </c:pt>
                <c:pt idx="6">
                  <c:v>6.7857142857142847</c:v>
                </c:pt>
                <c:pt idx="7">
                  <c:v>6.7428571428571429</c:v>
                </c:pt>
                <c:pt idx="8">
                  <c:v>6.757142857142858</c:v>
                </c:pt>
                <c:pt idx="9">
                  <c:v>6.7714285714285722</c:v>
                </c:pt>
                <c:pt idx="10">
                  <c:v>6.7857142857142847</c:v>
                </c:pt>
                <c:pt idx="11">
                  <c:v>6.7999999999999989</c:v>
                </c:pt>
                <c:pt idx="12">
                  <c:v>6.8285714285714283</c:v>
                </c:pt>
                <c:pt idx="13">
                  <c:v>6.8571428571428568</c:v>
                </c:pt>
                <c:pt idx="14">
                  <c:v>6.9142857142857155</c:v>
                </c:pt>
                <c:pt idx="15">
                  <c:v>6.9857142857142867</c:v>
                </c:pt>
                <c:pt idx="16">
                  <c:v>7.0142857142857142</c:v>
                </c:pt>
                <c:pt idx="17">
                  <c:v>7.0571428571428578</c:v>
                </c:pt>
                <c:pt idx="18">
                  <c:v>7.1285714285714281</c:v>
                </c:pt>
                <c:pt idx="19">
                  <c:v>7.2</c:v>
                </c:pt>
                <c:pt idx="20">
                  <c:v>7.2857142857142856</c:v>
                </c:pt>
                <c:pt idx="21">
                  <c:v>7.3571428571428568</c:v>
                </c:pt>
                <c:pt idx="22">
                  <c:v>7.3714285714285719</c:v>
                </c:pt>
                <c:pt idx="23">
                  <c:v>7.4142857142857128</c:v>
                </c:pt>
                <c:pt idx="24">
                  <c:v>7.4428571428571422</c:v>
                </c:pt>
                <c:pt idx="25">
                  <c:v>7.4142857142857137</c:v>
                </c:pt>
                <c:pt idx="26">
                  <c:v>7.4</c:v>
                </c:pt>
                <c:pt idx="27">
                  <c:v>7.3714285714285719</c:v>
                </c:pt>
                <c:pt idx="28">
                  <c:v>7.3428571428571425</c:v>
                </c:pt>
                <c:pt idx="29">
                  <c:v>7.3428571428571425</c:v>
                </c:pt>
                <c:pt idx="30">
                  <c:v>7.3571428571428559</c:v>
                </c:pt>
                <c:pt idx="31">
                  <c:v>7.3571428571428559</c:v>
                </c:pt>
                <c:pt idx="32">
                  <c:v>7.3571428571428568</c:v>
                </c:pt>
                <c:pt idx="33">
                  <c:v>7.3571428571428568</c:v>
                </c:pt>
                <c:pt idx="34">
                  <c:v>7.3428571428571425</c:v>
                </c:pt>
                <c:pt idx="35">
                  <c:v>7.3714285714285719</c:v>
                </c:pt>
                <c:pt idx="36">
                  <c:v>7.4285714285714288</c:v>
                </c:pt>
                <c:pt idx="37">
                  <c:v>7.4857142857142858</c:v>
                </c:pt>
                <c:pt idx="38">
                  <c:v>7.5571428571428569</c:v>
                </c:pt>
                <c:pt idx="39">
                  <c:v>7.6571428571428566</c:v>
                </c:pt>
                <c:pt idx="40">
                  <c:v>7.7285714285714278</c:v>
                </c:pt>
                <c:pt idx="41">
                  <c:v>7.7714285714285722</c:v>
                </c:pt>
                <c:pt idx="42">
                  <c:v>7.7857142857142865</c:v>
                </c:pt>
                <c:pt idx="43">
                  <c:v>7.8</c:v>
                </c:pt>
                <c:pt idx="44">
                  <c:v>7.8142857142857141</c:v>
                </c:pt>
                <c:pt idx="45">
                  <c:v>7.8285714285714283</c:v>
                </c:pt>
                <c:pt idx="46">
                  <c:v>7.8285714285714283</c:v>
                </c:pt>
                <c:pt idx="47">
                  <c:v>7.8285714285714283</c:v>
                </c:pt>
                <c:pt idx="48">
                  <c:v>7.8428571428571416</c:v>
                </c:pt>
                <c:pt idx="49">
                  <c:v>7.8857142857142852</c:v>
                </c:pt>
                <c:pt idx="50">
                  <c:v>7.9142857142857137</c:v>
                </c:pt>
                <c:pt idx="51">
                  <c:v>7.9142857142857137</c:v>
                </c:pt>
                <c:pt idx="52">
                  <c:v>7.9285714285714288</c:v>
                </c:pt>
                <c:pt idx="53">
                  <c:v>7.9285714285714288</c:v>
                </c:pt>
                <c:pt idx="54">
                  <c:v>7.9285714285714288</c:v>
                </c:pt>
                <c:pt idx="55">
                  <c:v>7.8857142857142852</c:v>
                </c:pt>
                <c:pt idx="56">
                  <c:v>7.8285714285714283</c:v>
                </c:pt>
                <c:pt idx="57">
                  <c:v>7.8142857142857149</c:v>
                </c:pt>
                <c:pt idx="58">
                  <c:v>7.8142857142857141</c:v>
                </c:pt>
                <c:pt idx="59">
                  <c:v>7.8142857142857141</c:v>
                </c:pt>
                <c:pt idx="60">
                  <c:v>7.85</c:v>
                </c:pt>
                <c:pt idx="61">
                  <c:v>7.8250000000000002</c:v>
                </c:pt>
                <c:pt idx="62">
                  <c:v>7.8000000000000007</c:v>
                </c:pt>
                <c:pt idx="63">
                  <c:v>7.8375000000000004</c:v>
                </c:pt>
                <c:pt idx="64">
                  <c:v>7.8624999999999998</c:v>
                </c:pt>
                <c:pt idx="65">
                  <c:v>7.8874999999999993</c:v>
                </c:pt>
                <c:pt idx="66">
                  <c:v>7.9285714285714288</c:v>
                </c:pt>
                <c:pt idx="67">
                  <c:v>7.9857142857142867</c:v>
                </c:pt>
                <c:pt idx="68">
                  <c:v>8.0857142857142854</c:v>
                </c:pt>
                <c:pt idx="69">
                  <c:v>8.1857142857142851</c:v>
                </c:pt>
                <c:pt idx="70">
                  <c:v>8.3428571428571434</c:v>
                </c:pt>
                <c:pt idx="71">
                  <c:v>8.4571428571428573</c:v>
                </c:pt>
                <c:pt idx="72">
                  <c:v>8.6142857142857139</c:v>
                </c:pt>
                <c:pt idx="73">
                  <c:v>8.7285714285714295</c:v>
                </c:pt>
                <c:pt idx="74">
                  <c:v>8.8142857142857149</c:v>
                </c:pt>
                <c:pt idx="75">
                  <c:v>8.9285714285714288</c:v>
                </c:pt>
                <c:pt idx="76">
                  <c:v>9.1</c:v>
                </c:pt>
                <c:pt idx="77">
                  <c:v>9.1571428571428584</c:v>
                </c:pt>
                <c:pt idx="78">
                  <c:v>9.2428571428571438</c:v>
                </c:pt>
                <c:pt idx="79">
                  <c:v>9.3142857142857149</c:v>
                </c:pt>
                <c:pt idx="80">
                  <c:v>9.3571428571428594</c:v>
                </c:pt>
                <c:pt idx="81">
                  <c:v>9.4571428571428573</c:v>
                </c:pt>
                <c:pt idx="82">
                  <c:v>9.5142857142857142</c:v>
                </c:pt>
                <c:pt idx="83">
                  <c:v>9.5285714285714285</c:v>
                </c:pt>
                <c:pt idx="84">
                  <c:v>9.671428571428569</c:v>
                </c:pt>
                <c:pt idx="85">
                  <c:v>9.8142857142857149</c:v>
                </c:pt>
                <c:pt idx="86">
                  <c:v>9.8857142857142861</c:v>
                </c:pt>
                <c:pt idx="87">
                  <c:v>9.985714285714284</c:v>
                </c:pt>
                <c:pt idx="88">
                  <c:v>10.057142857142859</c:v>
                </c:pt>
                <c:pt idx="89">
                  <c:v>10.128571428571428</c:v>
                </c:pt>
                <c:pt idx="90">
                  <c:v>10.199999999999999</c:v>
                </c:pt>
                <c:pt idx="91">
                  <c:v>10.228571428571428</c:v>
                </c:pt>
                <c:pt idx="92">
                  <c:v>10.257142857142856</c:v>
                </c:pt>
                <c:pt idx="93">
                  <c:v>10.328571428571427</c:v>
                </c:pt>
                <c:pt idx="94">
                  <c:v>10.342857142857142</c:v>
                </c:pt>
                <c:pt idx="95">
                  <c:v>10.342857142857142</c:v>
                </c:pt>
                <c:pt idx="96">
                  <c:v>10.37142857142857</c:v>
                </c:pt>
                <c:pt idx="97">
                  <c:v>10.37142857142857</c:v>
                </c:pt>
                <c:pt idx="98">
                  <c:v>10.371428571428572</c:v>
                </c:pt>
                <c:pt idx="99">
                  <c:v>10.357142857142858</c:v>
                </c:pt>
                <c:pt idx="100">
                  <c:v>10.328571428571427</c:v>
                </c:pt>
                <c:pt idx="101">
                  <c:v>10.414285714285713</c:v>
                </c:pt>
                <c:pt idx="102">
                  <c:v>10.442857142857141</c:v>
                </c:pt>
                <c:pt idx="103">
                  <c:v>10.5</c:v>
                </c:pt>
                <c:pt idx="104">
                  <c:v>10.614285714285714</c:v>
                </c:pt>
                <c:pt idx="105">
                  <c:v>10.7</c:v>
                </c:pt>
                <c:pt idx="106">
                  <c:v>10.828571428571427</c:v>
                </c:pt>
                <c:pt idx="107">
                  <c:v>10.957142857142857</c:v>
                </c:pt>
                <c:pt idx="108">
                  <c:v>11</c:v>
                </c:pt>
                <c:pt idx="109">
                  <c:v>11.185714285714285</c:v>
                </c:pt>
                <c:pt idx="110">
                  <c:v>11.357142857142858</c:v>
                </c:pt>
                <c:pt idx="111">
                  <c:v>11.428571428571429</c:v>
                </c:pt>
                <c:pt idx="112">
                  <c:v>11.385714285714286</c:v>
                </c:pt>
                <c:pt idx="113">
                  <c:v>11.342857142857143</c:v>
                </c:pt>
                <c:pt idx="114">
                  <c:v>11.314285714285715</c:v>
                </c:pt>
                <c:pt idx="115">
                  <c:v>11.37142857142857</c:v>
                </c:pt>
                <c:pt idx="116">
                  <c:v>11.385714285714286</c:v>
                </c:pt>
                <c:pt idx="117">
                  <c:v>11.457142857142859</c:v>
                </c:pt>
                <c:pt idx="118">
                  <c:v>11.528571428571428</c:v>
                </c:pt>
                <c:pt idx="119">
                  <c:v>11.714285714285714</c:v>
                </c:pt>
                <c:pt idx="120">
                  <c:v>11.942857142857141</c:v>
                </c:pt>
                <c:pt idx="121">
                  <c:v>12.142857142857142</c:v>
                </c:pt>
                <c:pt idx="122">
                  <c:v>12.357142857142858</c:v>
                </c:pt>
                <c:pt idx="123">
                  <c:v>12.514285714285714</c:v>
                </c:pt>
                <c:pt idx="124">
                  <c:v>12.614285714285714</c:v>
                </c:pt>
                <c:pt idx="125">
                  <c:v>12.671428571428573</c:v>
                </c:pt>
                <c:pt idx="126">
                  <c:v>12.857142857142859</c:v>
                </c:pt>
                <c:pt idx="127">
                  <c:v>13.000000000000002</c:v>
                </c:pt>
                <c:pt idx="128">
                  <c:v>13.12857142857143</c:v>
                </c:pt>
                <c:pt idx="129">
                  <c:v>13.171428571428573</c:v>
                </c:pt>
                <c:pt idx="130">
                  <c:v>13.157142857142858</c:v>
                </c:pt>
                <c:pt idx="131">
                  <c:v>13.142857142857142</c:v>
                </c:pt>
                <c:pt idx="132">
                  <c:v>13.157142857142858</c:v>
                </c:pt>
                <c:pt idx="133">
                  <c:v>12.999999999999998</c:v>
                </c:pt>
                <c:pt idx="134">
                  <c:v>12.814285714285715</c:v>
                </c:pt>
                <c:pt idx="135">
                  <c:v>12.614285714285714</c:v>
                </c:pt>
                <c:pt idx="136">
                  <c:v>12.485714285714286</c:v>
                </c:pt>
                <c:pt idx="137">
                  <c:v>12.428571428571429</c:v>
                </c:pt>
                <c:pt idx="138">
                  <c:v>12.299999999999999</c:v>
                </c:pt>
                <c:pt idx="139">
                  <c:v>12.242857142857142</c:v>
                </c:pt>
                <c:pt idx="140">
                  <c:v>12.257142857142856</c:v>
                </c:pt>
                <c:pt idx="141">
                  <c:v>12.285714285714288</c:v>
                </c:pt>
                <c:pt idx="142">
                  <c:v>12.371428571428572</c:v>
                </c:pt>
                <c:pt idx="143">
                  <c:v>12.442857142857145</c:v>
                </c:pt>
                <c:pt idx="144">
                  <c:v>12.485714285714286</c:v>
                </c:pt>
                <c:pt idx="145">
                  <c:v>12.6</c:v>
                </c:pt>
                <c:pt idx="146">
                  <c:v>12.72857142857143</c:v>
                </c:pt>
                <c:pt idx="147">
                  <c:v>12.928571428571427</c:v>
                </c:pt>
                <c:pt idx="148">
                  <c:v>13.085714285714287</c:v>
                </c:pt>
                <c:pt idx="149">
                  <c:v>13.328571428571431</c:v>
                </c:pt>
                <c:pt idx="150">
                  <c:v>13.571428571428571</c:v>
                </c:pt>
                <c:pt idx="151">
                  <c:v>13.8</c:v>
                </c:pt>
                <c:pt idx="152">
                  <c:v>13.942857142857145</c:v>
                </c:pt>
                <c:pt idx="153">
                  <c:v>14.1</c:v>
                </c:pt>
                <c:pt idx="154">
                  <c:v>14.171428571428569</c:v>
                </c:pt>
                <c:pt idx="155">
                  <c:v>14.314285714285713</c:v>
                </c:pt>
                <c:pt idx="156">
                  <c:v>14.285714285714286</c:v>
                </c:pt>
                <c:pt idx="157">
                  <c:v>14.157142857142858</c:v>
                </c:pt>
                <c:pt idx="158">
                  <c:v>14.028571428571428</c:v>
                </c:pt>
                <c:pt idx="159">
                  <c:v>13.942857142857141</c:v>
                </c:pt>
                <c:pt idx="160">
                  <c:v>13.9</c:v>
                </c:pt>
                <c:pt idx="161">
                  <c:v>13.814285714285715</c:v>
                </c:pt>
                <c:pt idx="162">
                  <c:v>13.642857142857142</c:v>
                </c:pt>
                <c:pt idx="163">
                  <c:v>13.557142857142855</c:v>
                </c:pt>
                <c:pt idx="164">
                  <c:v>13.499999999999998</c:v>
                </c:pt>
                <c:pt idx="165">
                  <c:v>13.485714285714284</c:v>
                </c:pt>
                <c:pt idx="166">
                  <c:v>13.514285714285716</c:v>
                </c:pt>
                <c:pt idx="167">
                  <c:v>13.471428571428573</c:v>
                </c:pt>
                <c:pt idx="168">
                  <c:v>13.471428571428572</c:v>
                </c:pt>
                <c:pt idx="169">
                  <c:v>13.528571428571428</c:v>
                </c:pt>
                <c:pt idx="170">
                  <c:v>13.557142857142859</c:v>
                </c:pt>
                <c:pt idx="171">
                  <c:v>13.628571428571428</c:v>
                </c:pt>
                <c:pt idx="172">
                  <c:v>13.742857142857144</c:v>
                </c:pt>
                <c:pt idx="173">
                  <c:v>13.842857142857143</c:v>
                </c:pt>
                <c:pt idx="174">
                  <c:v>14</c:v>
                </c:pt>
                <c:pt idx="175">
                  <c:v>14.157142857142857</c:v>
                </c:pt>
                <c:pt idx="176">
                  <c:v>14.314285714285713</c:v>
                </c:pt>
                <c:pt idx="177">
                  <c:v>14.442857142857145</c:v>
                </c:pt>
                <c:pt idx="178">
                  <c:v>14.585714285714285</c:v>
                </c:pt>
                <c:pt idx="179">
                  <c:v>14.7</c:v>
                </c:pt>
                <c:pt idx="180">
                  <c:v>14.842857142857143</c:v>
                </c:pt>
                <c:pt idx="181">
                  <c:v>14.942857142857141</c:v>
                </c:pt>
                <c:pt idx="182">
                  <c:v>15.028571428571428</c:v>
                </c:pt>
                <c:pt idx="183">
                  <c:v>15.114285714285716</c:v>
                </c:pt>
                <c:pt idx="184">
                  <c:v>15.200000000000001</c:v>
                </c:pt>
                <c:pt idx="185">
                  <c:v>15.257142857142856</c:v>
                </c:pt>
                <c:pt idx="186">
                  <c:v>15.314285714285715</c:v>
                </c:pt>
                <c:pt idx="187">
                  <c:v>15.371428571428572</c:v>
                </c:pt>
                <c:pt idx="188">
                  <c:v>15.442857142857141</c:v>
                </c:pt>
                <c:pt idx="189">
                  <c:v>15.442857142857145</c:v>
                </c:pt>
                <c:pt idx="190">
                  <c:v>15.357142857142858</c:v>
                </c:pt>
                <c:pt idx="191">
                  <c:v>15.314285714285715</c:v>
                </c:pt>
                <c:pt idx="192">
                  <c:v>15.185714285714285</c:v>
                </c:pt>
                <c:pt idx="193">
                  <c:v>14.971428571428572</c:v>
                </c:pt>
                <c:pt idx="194">
                  <c:v>14.742857142857144</c:v>
                </c:pt>
                <c:pt idx="195">
                  <c:v>14.414285714285715</c:v>
                </c:pt>
                <c:pt idx="196">
                  <c:v>14.1</c:v>
                </c:pt>
                <c:pt idx="197">
                  <c:v>13.857142857142858</c:v>
                </c:pt>
                <c:pt idx="198">
                  <c:v>13.557142857142859</c:v>
                </c:pt>
                <c:pt idx="199">
                  <c:v>13.357142857142858</c:v>
                </c:pt>
                <c:pt idx="200">
                  <c:v>13.242857142857144</c:v>
                </c:pt>
                <c:pt idx="201">
                  <c:v>13.114285714285712</c:v>
                </c:pt>
                <c:pt idx="202">
                  <c:v>13.042857142857141</c:v>
                </c:pt>
                <c:pt idx="203">
                  <c:v>13.028571428571427</c:v>
                </c:pt>
                <c:pt idx="204">
                  <c:v>13.042857142857143</c:v>
                </c:pt>
                <c:pt idx="205">
                  <c:v>13.042857142857144</c:v>
                </c:pt>
                <c:pt idx="206">
                  <c:v>13.014285714285716</c:v>
                </c:pt>
                <c:pt idx="207">
                  <c:v>13.000000000000002</c:v>
                </c:pt>
                <c:pt idx="208">
                  <c:v>13.014285714285714</c:v>
                </c:pt>
                <c:pt idx="209">
                  <c:v>13.057142857142855</c:v>
                </c:pt>
                <c:pt idx="210">
                  <c:v>13.114285714285714</c:v>
                </c:pt>
                <c:pt idx="211">
                  <c:v>13.171428571428569</c:v>
                </c:pt>
                <c:pt idx="212">
                  <c:v>13.299999999999999</c:v>
                </c:pt>
                <c:pt idx="213">
                  <c:v>13.428571428571427</c:v>
                </c:pt>
                <c:pt idx="214">
                  <c:v>13.485714285714286</c:v>
                </c:pt>
                <c:pt idx="215">
                  <c:v>13.557142857142859</c:v>
                </c:pt>
                <c:pt idx="216">
                  <c:v>13.62857142857143</c:v>
                </c:pt>
                <c:pt idx="217">
                  <c:v>13.671428571428569</c:v>
                </c:pt>
                <c:pt idx="218">
                  <c:v>13.671428571428569</c:v>
                </c:pt>
                <c:pt idx="219">
                  <c:v>13.671428571428569</c:v>
                </c:pt>
                <c:pt idx="220">
                  <c:v>13.657142857142857</c:v>
                </c:pt>
                <c:pt idx="221">
                  <c:v>13.685714285714285</c:v>
                </c:pt>
                <c:pt idx="222">
                  <c:v>13.685714285714285</c:v>
                </c:pt>
                <c:pt idx="223">
                  <c:v>13.685714285714285</c:v>
                </c:pt>
                <c:pt idx="224">
                  <c:v>13.714285714285714</c:v>
                </c:pt>
                <c:pt idx="225">
                  <c:v>13.742857142857142</c:v>
                </c:pt>
                <c:pt idx="226">
                  <c:v>13.742857142857142</c:v>
                </c:pt>
                <c:pt idx="227">
                  <c:v>13.814285714285713</c:v>
                </c:pt>
                <c:pt idx="228">
                  <c:v>13.857142857142858</c:v>
                </c:pt>
                <c:pt idx="229">
                  <c:v>13.885714285714288</c:v>
                </c:pt>
                <c:pt idx="230">
                  <c:v>13.900000000000002</c:v>
                </c:pt>
                <c:pt idx="231">
                  <c:v>13.900000000000002</c:v>
                </c:pt>
                <c:pt idx="232">
                  <c:v>13.9</c:v>
                </c:pt>
                <c:pt idx="233">
                  <c:v>13.885714285714284</c:v>
                </c:pt>
                <c:pt idx="234">
                  <c:v>13.842857142857143</c:v>
                </c:pt>
                <c:pt idx="235">
                  <c:v>13.814285714285715</c:v>
                </c:pt>
                <c:pt idx="236">
                  <c:v>13.8</c:v>
                </c:pt>
                <c:pt idx="237">
                  <c:v>13.757142857142856</c:v>
                </c:pt>
                <c:pt idx="238">
                  <c:v>13.714285714285714</c:v>
                </c:pt>
                <c:pt idx="239">
                  <c:v>13.642857142857141</c:v>
                </c:pt>
                <c:pt idx="240">
                  <c:v>13.585714285714285</c:v>
                </c:pt>
                <c:pt idx="241">
                  <c:v>13.528571428571427</c:v>
                </c:pt>
                <c:pt idx="242">
                  <c:v>13.485714285714284</c:v>
                </c:pt>
                <c:pt idx="243">
                  <c:v>13.457142857142856</c:v>
                </c:pt>
                <c:pt idx="244">
                  <c:v>13.457142857142856</c:v>
                </c:pt>
                <c:pt idx="245">
                  <c:v>13.442857142857141</c:v>
                </c:pt>
                <c:pt idx="246">
                  <c:v>13.457142857142857</c:v>
                </c:pt>
                <c:pt idx="247">
                  <c:v>13.5</c:v>
                </c:pt>
                <c:pt idx="248">
                  <c:v>13.514285714285716</c:v>
                </c:pt>
                <c:pt idx="249">
                  <c:v>13.571428571428571</c:v>
                </c:pt>
                <c:pt idx="250">
                  <c:v>13.62857142857143</c:v>
                </c:pt>
                <c:pt idx="251">
                  <c:v>13.657142857142857</c:v>
                </c:pt>
                <c:pt idx="252">
                  <c:v>13.657142857142857</c:v>
                </c:pt>
                <c:pt idx="253">
                  <c:v>13.714285714285712</c:v>
                </c:pt>
                <c:pt idx="254">
                  <c:v>13.742857142857142</c:v>
                </c:pt>
                <c:pt idx="255">
                  <c:v>13.785714285714286</c:v>
                </c:pt>
                <c:pt idx="256">
                  <c:v>13.742857142857144</c:v>
                </c:pt>
                <c:pt idx="257">
                  <c:v>13.657142857142858</c:v>
                </c:pt>
                <c:pt idx="258">
                  <c:v>13.62857142857143</c:v>
                </c:pt>
                <c:pt idx="259">
                  <c:v>13.6</c:v>
                </c:pt>
                <c:pt idx="260">
                  <c:v>13.585714285714287</c:v>
                </c:pt>
                <c:pt idx="261">
                  <c:v>13.585714285714287</c:v>
                </c:pt>
                <c:pt idx="262">
                  <c:v>13.599999999999998</c:v>
                </c:pt>
                <c:pt idx="263">
                  <c:v>13.628571428571428</c:v>
                </c:pt>
                <c:pt idx="264">
                  <c:v>13.657142857142857</c:v>
                </c:pt>
                <c:pt idx="265">
                  <c:v>13.671428571428573</c:v>
                </c:pt>
                <c:pt idx="266">
                  <c:v>13.714285714285714</c:v>
                </c:pt>
                <c:pt idx="267">
                  <c:v>13.728571428571428</c:v>
                </c:pt>
                <c:pt idx="268">
                  <c:v>13.7</c:v>
                </c:pt>
                <c:pt idx="269">
                  <c:v>13.685714285714285</c:v>
                </c:pt>
                <c:pt idx="270">
                  <c:v>13.671428571428569</c:v>
                </c:pt>
                <c:pt idx="271">
                  <c:v>13.657142857142857</c:v>
                </c:pt>
                <c:pt idx="272">
                  <c:v>13.628571428571428</c:v>
                </c:pt>
                <c:pt idx="273">
                  <c:v>13.599999999999998</c:v>
                </c:pt>
                <c:pt idx="274">
                  <c:v>13.542857142857144</c:v>
                </c:pt>
                <c:pt idx="275">
                  <c:v>13.485714285714286</c:v>
                </c:pt>
                <c:pt idx="276">
                  <c:v>13.442857142857145</c:v>
                </c:pt>
                <c:pt idx="277">
                  <c:v>13.414285714285715</c:v>
                </c:pt>
                <c:pt idx="278">
                  <c:v>13.385714285714286</c:v>
                </c:pt>
                <c:pt idx="279">
                  <c:v>13.328571428571426</c:v>
                </c:pt>
                <c:pt idx="280">
                  <c:v>13.27142857142857</c:v>
                </c:pt>
                <c:pt idx="281">
                  <c:v>13.257142857142854</c:v>
                </c:pt>
                <c:pt idx="282">
                  <c:v>13.27142857142857</c:v>
                </c:pt>
                <c:pt idx="283">
                  <c:v>13.257142857142856</c:v>
                </c:pt>
                <c:pt idx="284">
                  <c:v>13.242857142857142</c:v>
                </c:pt>
                <c:pt idx="285">
                  <c:v>13.242857142857142</c:v>
                </c:pt>
                <c:pt idx="286">
                  <c:v>13.257142857142856</c:v>
                </c:pt>
                <c:pt idx="287">
                  <c:v>13.257142857142856</c:v>
                </c:pt>
                <c:pt idx="288">
                  <c:v>13.214285714285714</c:v>
                </c:pt>
                <c:pt idx="289">
                  <c:v>13.142857142857142</c:v>
                </c:pt>
                <c:pt idx="290">
                  <c:v>13.1</c:v>
                </c:pt>
                <c:pt idx="291">
                  <c:v>13.042857142857144</c:v>
                </c:pt>
                <c:pt idx="292">
                  <c:v>12.985714285714286</c:v>
                </c:pt>
                <c:pt idx="293">
                  <c:v>12.928571428571431</c:v>
                </c:pt>
                <c:pt idx="294">
                  <c:v>12.885714285714284</c:v>
                </c:pt>
                <c:pt idx="295">
                  <c:v>12.842857142857143</c:v>
                </c:pt>
                <c:pt idx="296">
                  <c:v>12.814285714285713</c:v>
                </c:pt>
                <c:pt idx="297">
                  <c:v>12.72857142857143</c:v>
                </c:pt>
                <c:pt idx="298">
                  <c:v>12.685714285714285</c:v>
                </c:pt>
                <c:pt idx="299">
                  <c:v>12.585714285714285</c:v>
                </c:pt>
                <c:pt idx="300">
                  <c:v>12.5</c:v>
                </c:pt>
                <c:pt idx="301">
                  <c:v>12.428571428571429</c:v>
                </c:pt>
                <c:pt idx="302">
                  <c:v>12.37142857142857</c:v>
                </c:pt>
                <c:pt idx="303">
                  <c:v>12.328571428571427</c:v>
                </c:pt>
                <c:pt idx="304">
                  <c:v>12.299999999999999</c:v>
                </c:pt>
                <c:pt idx="305">
                  <c:v>12.228571428571428</c:v>
                </c:pt>
                <c:pt idx="306">
                  <c:v>12.185714285714285</c:v>
                </c:pt>
                <c:pt idx="307">
                  <c:v>12.12857142857143</c:v>
                </c:pt>
                <c:pt idx="308">
                  <c:v>12.042857142857143</c:v>
                </c:pt>
                <c:pt idx="309">
                  <c:v>11.985714285714286</c:v>
                </c:pt>
                <c:pt idx="310">
                  <c:v>11.914285714285715</c:v>
                </c:pt>
                <c:pt idx="311">
                  <c:v>11.885714285714286</c:v>
                </c:pt>
                <c:pt idx="312">
                  <c:v>11.857142857142859</c:v>
                </c:pt>
                <c:pt idx="313">
                  <c:v>11.842857142857143</c:v>
                </c:pt>
                <c:pt idx="314">
                  <c:v>11.814285714285715</c:v>
                </c:pt>
                <c:pt idx="315">
                  <c:v>11.799999999999999</c:v>
                </c:pt>
                <c:pt idx="316">
                  <c:v>11.742857142857144</c:v>
                </c:pt>
                <c:pt idx="317">
                  <c:v>11.700000000000001</c:v>
                </c:pt>
                <c:pt idx="318">
                  <c:v>11.6</c:v>
                </c:pt>
                <c:pt idx="319">
                  <c:v>11.5</c:v>
                </c:pt>
                <c:pt idx="320">
                  <c:v>11.414285714285715</c:v>
                </c:pt>
                <c:pt idx="321">
                  <c:v>11.328571428571431</c:v>
                </c:pt>
                <c:pt idx="322">
                  <c:v>11.200000000000001</c:v>
                </c:pt>
                <c:pt idx="323">
                  <c:v>11.1</c:v>
                </c:pt>
                <c:pt idx="324">
                  <c:v>11</c:v>
                </c:pt>
                <c:pt idx="325">
                  <c:v>10.899999999999997</c:v>
                </c:pt>
                <c:pt idx="326">
                  <c:v>10.785714285714286</c:v>
                </c:pt>
                <c:pt idx="327">
                  <c:v>10.657142857142857</c:v>
                </c:pt>
                <c:pt idx="328">
                  <c:v>10.528571428571427</c:v>
                </c:pt>
                <c:pt idx="329">
                  <c:v>10.414285714285715</c:v>
                </c:pt>
                <c:pt idx="330">
                  <c:v>10.242857142857142</c:v>
                </c:pt>
                <c:pt idx="331">
                  <c:v>10.028571428571428</c:v>
                </c:pt>
                <c:pt idx="332">
                  <c:v>9.828571428571431</c:v>
                </c:pt>
                <c:pt idx="333">
                  <c:v>9.6</c:v>
                </c:pt>
                <c:pt idx="334">
                  <c:v>9.3714285714285719</c:v>
                </c:pt>
                <c:pt idx="335">
                  <c:v>9.1857142857142851</c:v>
                </c:pt>
                <c:pt idx="336">
                  <c:v>9.0285714285714267</c:v>
                </c:pt>
                <c:pt idx="337">
                  <c:v>8.928571428571427</c:v>
                </c:pt>
                <c:pt idx="338">
                  <c:v>8.8571428571428577</c:v>
                </c:pt>
                <c:pt idx="339">
                  <c:v>8.8142857142857132</c:v>
                </c:pt>
                <c:pt idx="340">
                  <c:v>8.8571428571428577</c:v>
                </c:pt>
                <c:pt idx="341">
                  <c:v>8.9428571428571413</c:v>
                </c:pt>
                <c:pt idx="342">
                  <c:v>9.0000000000000018</c:v>
                </c:pt>
                <c:pt idx="343">
                  <c:v>9.0428571428571427</c:v>
                </c:pt>
                <c:pt idx="344">
                  <c:v>9.071428571428573</c:v>
                </c:pt>
                <c:pt idx="345">
                  <c:v>9.0857142857142854</c:v>
                </c:pt>
                <c:pt idx="346">
                  <c:v>9.0857142857142854</c:v>
                </c:pt>
                <c:pt idx="347">
                  <c:v>9.0428571428571427</c:v>
                </c:pt>
                <c:pt idx="348">
                  <c:v>8.9571428571428573</c:v>
                </c:pt>
                <c:pt idx="349">
                  <c:v>8.8714285714285719</c:v>
                </c:pt>
                <c:pt idx="350">
                  <c:v>8.7857142857142865</c:v>
                </c:pt>
                <c:pt idx="351">
                  <c:v>8.6571428571428566</c:v>
                </c:pt>
                <c:pt idx="352">
                  <c:v>8.5714285714285712</c:v>
                </c:pt>
                <c:pt idx="353">
                  <c:v>8.485714285714284</c:v>
                </c:pt>
                <c:pt idx="354">
                  <c:v>8.4142857142857128</c:v>
                </c:pt>
                <c:pt idx="355">
                  <c:v>8.3571428571428577</c:v>
                </c:pt>
                <c:pt idx="356">
                  <c:v>8.2999999999999989</c:v>
                </c:pt>
                <c:pt idx="357">
                  <c:v>8.2428571428571438</c:v>
                </c:pt>
                <c:pt idx="358">
                  <c:v>8.2428571428571438</c:v>
                </c:pt>
                <c:pt idx="359">
                  <c:v>8.1857142857142868</c:v>
                </c:pt>
                <c:pt idx="360">
                  <c:v>8.1142857142857121</c:v>
                </c:pt>
                <c:pt idx="361">
                  <c:v>8.0428571428571409</c:v>
                </c:pt>
                <c:pt idx="362">
                  <c:v>7.9428571428571422</c:v>
                </c:pt>
                <c:pt idx="363">
                  <c:v>7.8285714285714283</c:v>
                </c:pt>
                <c:pt idx="364">
                  <c:v>7.7142857142857144</c:v>
                </c:pt>
              </c:numCache>
            </c:numRef>
          </c:val>
          <c:smooth val="0"/>
        </c:ser>
        <c:ser>
          <c:idx val="1"/>
          <c:order val="1"/>
          <c:tx>
            <c:v> 2015 calculated 7 d AM (CH2 Method) temperature</c:v>
          </c:tx>
          <c:spPr>
            <a:ln w="38100">
              <a:solidFill>
                <a:srgbClr val="008080"/>
              </a:solidFill>
              <a:prstDash val="solid"/>
            </a:ln>
          </c:spPr>
          <c:marker>
            <c:symbol val="none"/>
          </c:marker>
          <c:val>
            <c:numRef>
              <c:f>'calculated temperatures 2014'!$E$6:$E$370</c:f>
              <c:numCache>
                <c:formatCode>0.0</c:formatCode>
                <c:ptCount val="365"/>
                <c:pt idx="0">
                  <c:v>7.1446948262730139</c:v>
                </c:pt>
                <c:pt idx="1">
                  <c:v>6.9858954645073927</c:v>
                </c:pt>
                <c:pt idx="2">
                  <c:v>6.9548763981918942</c:v>
                </c:pt>
                <c:pt idx="3">
                  <c:v>6.9757187392416879</c:v>
                </c:pt>
                <c:pt idx="4">
                  <c:v>7.1959324123610209</c:v>
                </c:pt>
                <c:pt idx="5">
                  <c:v>7.6655652574242188</c:v>
                </c:pt>
                <c:pt idx="6">
                  <c:v>8.1928861094209324</c:v>
                </c:pt>
                <c:pt idx="7">
                  <c:v>8.5751328645608798</c:v>
                </c:pt>
                <c:pt idx="8">
                  <c:v>8.8288302688167857</c:v>
                </c:pt>
                <c:pt idx="9">
                  <c:v>9.0057742711124238</c:v>
                </c:pt>
                <c:pt idx="10">
                  <c:v>9.0897316515072077</c:v>
                </c:pt>
                <c:pt idx="11">
                  <c:v>9.1002650775596301</c:v>
                </c:pt>
                <c:pt idx="12">
                  <c:v>9.106025305490336</c:v>
                </c:pt>
                <c:pt idx="13">
                  <c:v>9.0835852498982064</c:v>
                </c:pt>
                <c:pt idx="14">
                  <c:v>9.1406282919940782</c:v>
                </c:pt>
                <c:pt idx="15">
                  <c:v>9.2237792207650759</c:v>
                </c:pt>
                <c:pt idx="16">
                  <c:v>9.3014733002274053</c:v>
                </c:pt>
                <c:pt idx="17">
                  <c:v>9.3551101373304331</c:v>
                </c:pt>
                <c:pt idx="18">
                  <c:v>9.3445405688813139</c:v>
                </c:pt>
                <c:pt idx="19">
                  <c:v>9.2375904085887761</c:v>
                </c:pt>
                <c:pt idx="20">
                  <c:v>9.1895821692857833</c:v>
                </c:pt>
                <c:pt idx="21">
                  <c:v>9.1756180429634906</c:v>
                </c:pt>
                <c:pt idx="22">
                  <c:v>9.1542563940146326</c:v>
                </c:pt>
                <c:pt idx="23">
                  <c:v>9.2148671409183347</c:v>
                </c:pt>
                <c:pt idx="24">
                  <c:v>9.3372983133030178</c:v>
                </c:pt>
                <c:pt idx="25">
                  <c:v>9.4967852608541321</c:v>
                </c:pt>
                <c:pt idx="26">
                  <c:v>9.6685669942450989</c:v>
                </c:pt>
                <c:pt idx="27">
                  <c:v>9.8400818419129585</c:v>
                </c:pt>
                <c:pt idx="28">
                  <c:v>9.9243285750248091</c:v>
                </c:pt>
                <c:pt idx="29">
                  <c:v>9.9483526805031453</c:v>
                </c:pt>
                <c:pt idx="30">
                  <c:v>9.8220475693533906</c:v>
                </c:pt>
                <c:pt idx="31">
                  <c:v>9.7087355382271294</c:v>
                </c:pt>
                <c:pt idx="32">
                  <c:v>9.6754041245898907</c:v>
                </c:pt>
                <c:pt idx="33">
                  <c:v>9.632101129890561</c:v>
                </c:pt>
                <c:pt idx="34">
                  <c:v>9.6405073058867501</c:v>
                </c:pt>
                <c:pt idx="35">
                  <c:v>9.7826821600764866</c:v>
                </c:pt>
                <c:pt idx="36">
                  <c:v>9.9280314228319835</c:v>
                </c:pt>
                <c:pt idx="37">
                  <c:v>10.090032001740209</c:v>
                </c:pt>
                <c:pt idx="38">
                  <c:v>10.190222154900887</c:v>
                </c:pt>
                <c:pt idx="39">
                  <c:v>10.221602889573681</c:v>
                </c:pt>
                <c:pt idx="40">
                  <c:v>10.262502039263968</c:v>
                </c:pt>
                <c:pt idx="41">
                  <c:v>10.246775987007858</c:v>
                </c:pt>
                <c:pt idx="42">
                  <c:v>10.163844455991448</c:v>
                </c:pt>
                <c:pt idx="43">
                  <c:v>10.129342882482339</c:v>
                </c:pt>
                <c:pt idx="44">
                  <c:v>10.109217027906388</c:v>
                </c:pt>
                <c:pt idx="45">
                  <c:v>10.045949511214927</c:v>
                </c:pt>
                <c:pt idx="46">
                  <c:v>9.9317770615152927</c:v>
                </c:pt>
                <c:pt idx="47">
                  <c:v>9.8527871948279504</c:v>
                </c:pt>
                <c:pt idx="48">
                  <c:v>9.8413454237135731</c:v>
                </c:pt>
                <c:pt idx="49">
                  <c:v>9.8189790996941646</c:v>
                </c:pt>
                <c:pt idx="50">
                  <c:v>9.7822615899609371</c:v>
                </c:pt>
                <c:pt idx="51">
                  <c:v>9.6870603059841436</c:v>
                </c:pt>
                <c:pt idx="52">
                  <c:v>9.5853379869752384</c:v>
                </c:pt>
                <c:pt idx="53">
                  <c:v>9.4688163273529984</c:v>
                </c:pt>
                <c:pt idx="54">
                  <c:v>9.4904695335761406</c:v>
                </c:pt>
                <c:pt idx="55">
                  <c:v>9.4422605693780159</c:v>
                </c:pt>
                <c:pt idx="56">
                  <c:v>9.4672630275884355</c:v>
                </c:pt>
                <c:pt idx="57">
                  <c:v>9.4905634222841808</c:v>
                </c:pt>
                <c:pt idx="58">
                  <c:v>9.4641447546735051</c:v>
                </c:pt>
                <c:pt idx="59">
                  <c:v>9.4788511775365425</c:v>
                </c:pt>
                <c:pt idx="60">
                  <c:v>9.4780899353832329</c:v>
                </c:pt>
                <c:pt idx="61">
                  <c:v>9.5886995960418027</c:v>
                </c:pt>
                <c:pt idx="62">
                  <c:v>9.5854513567810624</c:v>
                </c:pt>
                <c:pt idx="63">
                  <c:v>9.658208113491769</c:v>
                </c:pt>
                <c:pt idx="64">
                  <c:v>9.7248825159465504</c:v>
                </c:pt>
                <c:pt idx="65">
                  <c:v>9.7938419474710976</c:v>
                </c:pt>
                <c:pt idx="66">
                  <c:v>10.07542148645142</c:v>
                </c:pt>
                <c:pt idx="67">
                  <c:v>10.287155358571933</c:v>
                </c:pt>
                <c:pt idx="68">
                  <c:v>10.496512485135836</c:v>
                </c:pt>
                <c:pt idx="69">
                  <c:v>10.729995321347243</c:v>
                </c:pt>
                <c:pt idx="70">
                  <c:v>10.908904372955158</c:v>
                </c:pt>
                <c:pt idx="71">
                  <c:v>10.984752869161793</c:v>
                </c:pt>
                <c:pt idx="72">
                  <c:v>11.142142714911088</c:v>
                </c:pt>
                <c:pt idx="73">
                  <c:v>11.304085417633202</c:v>
                </c:pt>
                <c:pt idx="74">
                  <c:v>11.345967823238691</c:v>
                </c:pt>
                <c:pt idx="75">
                  <c:v>11.383097762528713</c:v>
                </c:pt>
                <c:pt idx="76">
                  <c:v>11.370686944457896</c:v>
                </c:pt>
                <c:pt idx="77">
                  <c:v>11.366197776083609</c:v>
                </c:pt>
                <c:pt idx="78">
                  <c:v>11.379181254028888</c:v>
                </c:pt>
                <c:pt idx="79">
                  <c:v>11.332729737031638</c:v>
                </c:pt>
                <c:pt idx="80">
                  <c:v>11.248545102817593</c:v>
                </c:pt>
                <c:pt idx="81">
                  <c:v>11.20195329515084</c:v>
                </c:pt>
                <c:pt idx="82">
                  <c:v>11.193152118423455</c:v>
                </c:pt>
                <c:pt idx="83">
                  <c:v>11.218571196856935</c:v>
                </c:pt>
                <c:pt idx="84">
                  <c:v>11.332208693938172</c:v>
                </c:pt>
                <c:pt idx="85">
                  <c:v>11.561710435728115</c:v>
                </c:pt>
                <c:pt idx="86">
                  <c:v>11.639838905128414</c:v>
                </c:pt>
                <c:pt idx="87">
                  <c:v>11.781204032373003</c:v>
                </c:pt>
                <c:pt idx="88">
                  <c:v>11.955044777642577</c:v>
                </c:pt>
                <c:pt idx="89">
                  <c:v>11.998397901080564</c:v>
                </c:pt>
                <c:pt idx="90">
                  <c:v>11.953499396405638</c:v>
                </c:pt>
                <c:pt idx="91">
                  <c:v>11.763676797077196</c:v>
                </c:pt>
                <c:pt idx="92">
                  <c:v>11.439116638582105</c:v>
                </c:pt>
                <c:pt idx="93">
                  <c:v>11.304882249901997</c:v>
                </c:pt>
                <c:pt idx="94">
                  <c:v>11.077990811281092</c:v>
                </c:pt>
                <c:pt idx="95">
                  <c:v>10.86152340987044</c:v>
                </c:pt>
                <c:pt idx="96">
                  <c:v>10.768566641695278</c:v>
                </c:pt>
                <c:pt idx="97">
                  <c:v>10.829832167097109</c:v>
                </c:pt>
                <c:pt idx="98">
                  <c:v>10.896124988210467</c:v>
                </c:pt>
                <c:pt idx="99">
                  <c:v>11.026659839103122</c:v>
                </c:pt>
                <c:pt idx="100">
                  <c:v>11.071700512483128</c:v>
                </c:pt>
                <c:pt idx="101">
                  <c:v>11.219991024748644</c:v>
                </c:pt>
                <c:pt idx="102">
                  <c:v>11.366295621013027</c:v>
                </c:pt>
                <c:pt idx="103">
                  <c:v>11.406984316066945</c:v>
                </c:pt>
                <c:pt idx="104">
                  <c:v>11.409278073271778</c:v>
                </c:pt>
                <c:pt idx="105">
                  <c:v>11.496886663001966</c:v>
                </c:pt>
                <c:pt idx="106">
                  <c:v>11.630766998856487</c:v>
                </c:pt>
                <c:pt idx="107">
                  <c:v>11.790745772856926</c:v>
                </c:pt>
                <c:pt idx="108">
                  <c:v>11.897341878270963</c:v>
                </c:pt>
                <c:pt idx="109">
                  <c:v>12.042975168609116</c:v>
                </c:pt>
                <c:pt idx="110">
                  <c:v>12.28908779869851</c:v>
                </c:pt>
                <c:pt idx="111">
                  <c:v>12.408369825335718</c:v>
                </c:pt>
                <c:pt idx="112">
                  <c:v>12.326138819917688</c:v>
                </c:pt>
                <c:pt idx="113">
                  <c:v>12.158423082171913</c:v>
                </c:pt>
                <c:pt idx="114">
                  <c:v>12.039980321628549</c:v>
                </c:pt>
                <c:pt idx="115">
                  <c:v>11.902402099056422</c:v>
                </c:pt>
                <c:pt idx="116">
                  <c:v>11.967713991819181</c:v>
                </c:pt>
                <c:pt idx="117">
                  <c:v>12.020681904716037</c:v>
                </c:pt>
                <c:pt idx="118">
                  <c:v>12.038120081076105</c:v>
                </c:pt>
                <c:pt idx="119">
                  <c:v>12.21161001330397</c:v>
                </c:pt>
                <c:pt idx="120">
                  <c:v>12.468342557361382</c:v>
                </c:pt>
                <c:pt idx="121">
                  <c:v>12.674079877370461</c:v>
                </c:pt>
                <c:pt idx="122">
                  <c:v>12.893266071316912</c:v>
                </c:pt>
                <c:pt idx="123">
                  <c:v>12.883544638445311</c:v>
                </c:pt>
                <c:pt idx="124">
                  <c:v>12.776398790007567</c:v>
                </c:pt>
                <c:pt idx="125">
                  <c:v>12.708059475302674</c:v>
                </c:pt>
                <c:pt idx="126">
                  <c:v>12.695902890063502</c:v>
                </c:pt>
                <c:pt idx="127">
                  <c:v>12.652377233786932</c:v>
                </c:pt>
                <c:pt idx="128">
                  <c:v>12.627640642338697</c:v>
                </c:pt>
                <c:pt idx="129">
                  <c:v>12.604407153464113</c:v>
                </c:pt>
                <c:pt idx="130">
                  <c:v>12.463895238729906</c:v>
                </c:pt>
                <c:pt idx="131">
                  <c:v>12.38176408273447</c:v>
                </c:pt>
                <c:pt idx="132">
                  <c:v>12.389925695769868</c:v>
                </c:pt>
                <c:pt idx="133">
                  <c:v>12.353435298500502</c:v>
                </c:pt>
                <c:pt idx="134">
                  <c:v>12.345379201745661</c:v>
                </c:pt>
                <c:pt idx="135">
                  <c:v>12.241696247916089</c:v>
                </c:pt>
                <c:pt idx="136">
                  <c:v>12.279129346744979</c:v>
                </c:pt>
                <c:pt idx="137">
                  <c:v>12.41930721070187</c:v>
                </c:pt>
                <c:pt idx="138">
                  <c:v>12.53732338811826</c:v>
                </c:pt>
                <c:pt idx="139">
                  <c:v>12.62528400752236</c:v>
                </c:pt>
                <c:pt idx="140">
                  <c:v>12.778982823007498</c:v>
                </c:pt>
                <c:pt idx="141">
                  <c:v>12.853242625793005</c:v>
                </c:pt>
                <c:pt idx="142">
                  <c:v>13.010608708605458</c:v>
                </c:pt>
                <c:pt idx="143">
                  <c:v>13.102541270097243</c:v>
                </c:pt>
                <c:pt idx="144">
                  <c:v>13.225501258259149</c:v>
                </c:pt>
                <c:pt idx="145">
                  <c:v>13.38685572038503</c:v>
                </c:pt>
                <c:pt idx="146">
                  <c:v>13.584774797242959</c:v>
                </c:pt>
                <c:pt idx="147">
                  <c:v>13.736125665097763</c:v>
                </c:pt>
                <c:pt idx="148">
                  <c:v>13.907071969843541</c:v>
                </c:pt>
                <c:pt idx="149">
                  <c:v>14.09460653217532</c:v>
                </c:pt>
                <c:pt idx="150">
                  <c:v>14.208552951348542</c:v>
                </c:pt>
                <c:pt idx="151">
                  <c:v>14.180970088510746</c:v>
                </c:pt>
                <c:pt idx="152">
                  <c:v>14.119257513895317</c:v>
                </c:pt>
                <c:pt idx="153">
                  <c:v>14.053690252783191</c:v>
                </c:pt>
                <c:pt idx="154">
                  <c:v>13.970344421678657</c:v>
                </c:pt>
                <c:pt idx="155">
                  <c:v>13.949643585343264</c:v>
                </c:pt>
                <c:pt idx="156">
                  <c:v>13.938541182238222</c:v>
                </c:pt>
                <c:pt idx="157">
                  <c:v>14.011546916221068</c:v>
                </c:pt>
                <c:pt idx="158">
                  <c:v>14.249976610381985</c:v>
                </c:pt>
                <c:pt idx="159">
                  <c:v>14.433723082935797</c:v>
                </c:pt>
                <c:pt idx="160">
                  <c:v>14.630020776541265</c:v>
                </c:pt>
                <c:pt idx="161">
                  <c:v>14.75916208377693</c:v>
                </c:pt>
                <c:pt idx="162">
                  <c:v>14.773763048260461</c:v>
                </c:pt>
                <c:pt idx="163">
                  <c:v>14.680275251225012</c:v>
                </c:pt>
                <c:pt idx="164">
                  <c:v>14.565991285616107</c:v>
                </c:pt>
                <c:pt idx="165">
                  <c:v>14.409600281740685</c:v>
                </c:pt>
                <c:pt idx="166">
                  <c:v>14.413630390032628</c:v>
                </c:pt>
                <c:pt idx="167">
                  <c:v>14.379101219280894</c:v>
                </c:pt>
                <c:pt idx="168">
                  <c:v>14.381601427749025</c:v>
                </c:pt>
                <c:pt idx="169">
                  <c:v>14.367865870444318</c:v>
                </c:pt>
                <c:pt idx="170">
                  <c:v>14.436231643359932</c:v>
                </c:pt>
                <c:pt idx="171">
                  <c:v>14.413526492153633</c:v>
                </c:pt>
                <c:pt idx="172">
                  <c:v>14.430047739554212</c:v>
                </c:pt>
                <c:pt idx="173">
                  <c:v>14.360742907470449</c:v>
                </c:pt>
                <c:pt idx="174">
                  <c:v>14.335149484755298</c:v>
                </c:pt>
                <c:pt idx="175">
                  <c:v>14.392075064757826</c:v>
                </c:pt>
                <c:pt idx="176">
                  <c:v>14.569612194621666</c:v>
                </c:pt>
                <c:pt idx="177">
                  <c:v>14.694967775166241</c:v>
                </c:pt>
                <c:pt idx="178">
                  <c:v>14.797724179467272</c:v>
                </c:pt>
                <c:pt idx="179">
                  <c:v>14.991140534606627</c:v>
                </c:pt>
                <c:pt idx="180">
                  <c:v>15.170751253722289</c:v>
                </c:pt>
                <c:pt idx="181">
                  <c:v>15.378507276520031</c:v>
                </c:pt>
                <c:pt idx="182">
                  <c:v>15.504208128818341</c:v>
                </c:pt>
                <c:pt idx="183">
                  <c:v>15.517312340409918</c:v>
                </c:pt>
                <c:pt idx="184">
                  <c:v>15.448809875446031</c:v>
                </c:pt>
                <c:pt idx="185">
                  <c:v>15.534916833009879</c:v>
                </c:pt>
                <c:pt idx="186">
                  <c:v>15.481810790612251</c:v>
                </c:pt>
                <c:pt idx="187">
                  <c:v>15.441125757741045</c:v>
                </c:pt>
                <c:pt idx="188">
                  <c:v>15.356379159869793</c:v>
                </c:pt>
                <c:pt idx="189">
                  <c:v>15.168316931965826</c:v>
                </c:pt>
                <c:pt idx="190">
                  <c:v>15.044321125342242</c:v>
                </c:pt>
                <c:pt idx="191">
                  <c:v>14.966668529727873</c:v>
                </c:pt>
                <c:pt idx="192">
                  <c:v>14.802312281812739</c:v>
                </c:pt>
                <c:pt idx="193">
                  <c:v>14.669692681671425</c:v>
                </c:pt>
                <c:pt idx="194">
                  <c:v>14.574175984844297</c:v>
                </c:pt>
                <c:pt idx="195">
                  <c:v>14.51158883306578</c:v>
                </c:pt>
                <c:pt idx="196">
                  <c:v>14.510849936398692</c:v>
                </c:pt>
                <c:pt idx="197">
                  <c:v>14.449274695224201</c:v>
                </c:pt>
                <c:pt idx="198">
                  <c:v>14.509495808934261</c:v>
                </c:pt>
                <c:pt idx="199">
                  <c:v>14.634910984694038</c:v>
                </c:pt>
                <c:pt idx="200">
                  <c:v>14.729806246131405</c:v>
                </c:pt>
                <c:pt idx="201">
                  <c:v>14.760130011462406</c:v>
                </c:pt>
                <c:pt idx="202">
                  <c:v>14.685812782614303</c:v>
                </c:pt>
                <c:pt idx="203">
                  <c:v>14.657332160550387</c:v>
                </c:pt>
                <c:pt idx="204">
                  <c:v>14.7030493181884</c:v>
                </c:pt>
                <c:pt idx="205">
                  <c:v>14.588599254703217</c:v>
                </c:pt>
                <c:pt idx="206">
                  <c:v>14.330979196163984</c:v>
                </c:pt>
                <c:pt idx="207">
                  <c:v>14.131428983096887</c:v>
                </c:pt>
                <c:pt idx="208">
                  <c:v>14.006079135326958</c:v>
                </c:pt>
                <c:pt idx="209">
                  <c:v>14.010568197951526</c:v>
                </c:pt>
                <c:pt idx="210">
                  <c:v>14.03619043081812</c:v>
                </c:pt>
                <c:pt idx="211">
                  <c:v>14.127390907489755</c:v>
                </c:pt>
                <c:pt idx="212">
                  <c:v>14.300851509204325</c:v>
                </c:pt>
                <c:pt idx="213">
                  <c:v>14.496749490555098</c:v>
                </c:pt>
                <c:pt idx="214">
                  <c:v>14.580569790713072</c:v>
                </c:pt>
                <c:pt idx="215">
                  <c:v>14.685364040569882</c:v>
                </c:pt>
                <c:pt idx="216">
                  <c:v>14.68038898494296</c:v>
                </c:pt>
                <c:pt idx="217">
                  <c:v>14.622864317418294</c:v>
                </c:pt>
                <c:pt idx="218">
                  <c:v>14.490708493896944</c:v>
                </c:pt>
                <c:pt idx="219">
                  <c:v>14.414210597968424</c:v>
                </c:pt>
                <c:pt idx="220">
                  <c:v>14.349541924277922</c:v>
                </c:pt>
                <c:pt idx="221">
                  <c:v>14.303151474230075</c:v>
                </c:pt>
                <c:pt idx="222">
                  <c:v>14.301913693799506</c:v>
                </c:pt>
                <c:pt idx="223">
                  <c:v>14.407405901733505</c:v>
                </c:pt>
                <c:pt idx="224">
                  <c:v>14.52355272713033</c:v>
                </c:pt>
                <c:pt idx="225">
                  <c:v>14.505835953133474</c:v>
                </c:pt>
                <c:pt idx="226">
                  <c:v>14.453110482818103</c:v>
                </c:pt>
                <c:pt idx="227">
                  <c:v>14.383839424484533</c:v>
                </c:pt>
                <c:pt idx="228">
                  <c:v>14.350688174343643</c:v>
                </c:pt>
                <c:pt idx="229">
                  <c:v>14.259475290860738</c:v>
                </c:pt>
                <c:pt idx="230">
                  <c:v>14.176520389004697</c:v>
                </c:pt>
                <c:pt idx="231">
                  <c:v>14.128863955723027</c:v>
                </c:pt>
                <c:pt idx="232">
                  <c:v>14.123253239035776</c:v>
                </c:pt>
                <c:pt idx="233">
                  <c:v>14.037135479487471</c:v>
                </c:pt>
                <c:pt idx="234">
                  <c:v>14.022173366853224</c:v>
                </c:pt>
                <c:pt idx="235">
                  <c:v>14.038733225499229</c:v>
                </c:pt>
                <c:pt idx="236">
                  <c:v>14.055880502608941</c:v>
                </c:pt>
                <c:pt idx="237">
                  <c:v>14.028986871911492</c:v>
                </c:pt>
                <c:pt idx="238">
                  <c:v>13.992488431506603</c:v>
                </c:pt>
                <c:pt idx="239">
                  <c:v>13.943709191342331</c:v>
                </c:pt>
                <c:pt idx="240">
                  <c:v>13.941087817660533</c:v>
                </c:pt>
                <c:pt idx="241">
                  <c:v>13.879117574592332</c:v>
                </c:pt>
                <c:pt idx="242">
                  <c:v>13.82655244256366</c:v>
                </c:pt>
                <c:pt idx="243">
                  <c:v>13.746619270376431</c:v>
                </c:pt>
                <c:pt idx="244">
                  <c:v>13.552858459100539</c:v>
                </c:pt>
                <c:pt idx="245">
                  <c:v>13.294220224910607</c:v>
                </c:pt>
                <c:pt idx="246">
                  <c:v>13.034947779413153</c:v>
                </c:pt>
                <c:pt idx="247">
                  <c:v>12.868483367248835</c:v>
                </c:pt>
                <c:pt idx="248">
                  <c:v>12.744650946436677</c:v>
                </c:pt>
                <c:pt idx="249">
                  <c:v>12.649488727873516</c:v>
                </c:pt>
                <c:pt idx="250">
                  <c:v>12.584600275545922</c:v>
                </c:pt>
                <c:pt idx="251">
                  <c:v>12.688698556825477</c:v>
                </c:pt>
                <c:pt idx="252">
                  <c:v>12.848133282706101</c:v>
                </c:pt>
                <c:pt idx="253">
                  <c:v>13.096709560797331</c:v>
                </c:pt>
                <c:pt idx="254">
                  <c:v>13.334426548018021</c:v>
                </c:pt>
                <c:pt idx="255">
                  <c:v>13.552063266236612</c:v>
                </c:pt>
                <c:pt idx="256">
                  <c:v>13.542393120450965</c:v>
                </c:pt>
                <c:pt idx="257">
                  <c:v>13.331677583810201</c:v>
                </c:pt>
                <c:pt idx="258">
                  <c:v>13.090198662769449</c:v>
                </c:pt>
                <c:pt idx="259">
                  <c:v>12.898874340500813</c:v>
                </c:pt>
                <c:pt idx="260">
                  <c:v>12.763576374326696</c:v>
                </c:pt>
                <c:pt idx="261">
                  <c:v>12.600633697216592</c:v>
                </c:pt>
                <c:pt idx="262">
                  <c:v>12.551839526530058</c:v>
                </c:pt>
                <c:pt idx="263">
                  <c:v>12.616959654948436</c:v>
                </c:pt>
                <c:pt idx="264">
                  <c:v>12.804089821532186</c:v>
                </c:pt>
                <c:pt idx="265">
                  <c:v>12.926259283849996</c:v>
                </c:pt>
                <c:pt idx="266">
                  <c:v>13.005012477461619</c:v>
                </c:pt>
                <c:pt idx="267">
                  <c:v>13.023862701311842</c:v>
                </c:pt>
                <c:pt idx="268">
                  <c:v>12.976345759947012</c:v>
                </c:pt>
                <c:pt idx="269">
                  <c:v>12.762373259722301</c:v>
                </c:pt>
                <c:pt idx="270">
                  <c:v>12.599129595660919</c:v>
                </c:pt>
                <c:pt idx="271">
                  <c:v>12.511114046135427</c:v>
                </c:pt>
                <c:pt idx="272">
                  <c:v>12.447825864507452</c:v>
                </c:pt>
                <c:pt idx="273">
                  <c:v>12.403918162747276</c:v>
                </c:pt>
                <c:pt idx="274">
                  <c:v>12.357186048429798</c:v>
                </c:pt>
                <c:pt idx="275">
                  <c:v>12.244826909141148</c:v>
                </c:pt>
                <c:pt idx="276">
                  <c:v>12.252521076358505</c:v>
                </c:pt>
                <c:pt idx="277">
                  <c:v>12.246549174088173</c:v>
                </c:pt>
                <c:pt idx="278">
                  <c:v>12.269657234551392</c:v>
                </c:pt>
                <c:pt idx="279">
                  <c:v>12.352310515563083</c:v>
                </c:pt>
                <c:pt idx="280">
                  <c:v>12.422682030376343</c:v>
                </c:pt>
                <c:pt idx="281">
                  <c:v>12.503063528837943</c:v>
                </c:pt>
                <c:pt idx="282">
                  <c:v>12.689250880110009</c:v>
                </c:pt>
                <c:pt idx="283">
                  <c:v>12.767181966444191</c:v>
                </c:pt>
                <c:pt idx="284">
                  <c:v>12.828092242063242</c:v>
                </c:pt>
                <c:pt idx="285">
                  <c:v>12.79752464922592</c:v>
                </c:pt>
                <c:pt idx="286">
                  <c:v>12.709813819023058</c:v>
                </c:pt>
                <c:pt idx="287">
                  <c:v>12.574397956794721</c:v>
                </c:pt>
                <c:pt idx="288">
                  <c:v>12.402139583755895</c:v>
                </c:pt>
                <c:pt idx="289">
                  <c:v>12.222997590234293</c:v>
                </c:pt>
                <c:pt idx="290">
                  <c:v>12.219422278417115</c:v>
                </c:pt>
                <c:pt idx="291">
                  <c:v>12.167630969026794</c:v>
                </c:pt>
                <c:pt idx="292">
                  <c:v>12.084932941533321</c:v>
                </c:pt>
                <c:pt idx="293">
                  <c:v>12.003188972909797</c:v>
                </c:pt>
                <c:pt idx="294">
                  <c:v>11.923813922008202</c:v>
                </c:pt>
                <c:pt idx="295">
                  <c:v>11.805581826167993</c:v>
                </c:pt>
                <c:pt idx="296">
                  <c:v>11.729834985309466</c:v>
                </c:pt>
                <c:pt idx="297">
                  <c:v>11.486355218023288</c:v>
                </c:pt>
                <c:pt idx="298">
                  <c:v>11.343747938167368</c:v>
                </c:pt>
                <c:pt idx="299">
                  <c:v>11.194978223384986</c:v>
                </c:pt>
                <c:pt idx="300">
                  <c:v>11.156487872827437</c:v>
                </c:pt>
                <c:pt idx="301">
                  <c:v>11.141244330714281</c:v>
                </c:pt>
                <c:pt idx="302">
                  <c:v>11.241928279317614</c:v>
                </c:pt>
                <c:pt idx="303">
                  <c:v>11.4069928451894</c:v>
                </c:pt>
                <c:pt idx="304">
                  <c:v>11.510655253454612</c:v>
                </c:pt>
                <c:pt idx="305">
                  <c:v>11.458608611475908</c:v>
                </c:pt>
                <c:pt idx="306">
                  <c:v>11.393049179838723</c:v>
                </c:pt>
                <c:pt idx="307">
                  <c:v>11.165034106926029</c:v>
                </c:pt>
                <c:pt idx="308">
                  <c:v>11.009854454570021</c:v>
                </c:pt>
                <c:pt idx="309">
                  <c:v>10.816983686075174</c:v>
                </c:pt>
                <c:pt idx="310">
                  <c:v>10.555436364668617</c:v>
                </c:pt>
                <c:pt idx="311">
                  <c:v>10.427777507144691</c:v>
                </c:pt>
                <c:pt idx="312">
                  <c:v>10.332814433253361</c:v>
                </c:pt>
                <c:pt idx="313">
                  <c:v>10.251569931161292</c:v>
                </c:pt>
                <c:pt idx="314">
                  <c:v>10.256354022696391</c:v>
                </c:pt>
                <c:pt idx="315">
                  <c:v>10.191966515923756</c:v>
                </c:pt>
                <c:pt idx="316">
                  <c:v>10.270200564702893</c:v>
                </c:pt>
                <c:pt idx="317">
                  <c:v>10.309898706711333</c:v>
                </c:pt>
                <c:pt idx="318">
                  <c:v>10.25087553479071</c:v>
                </c:pt>
                <c:pt idx="319">
                  <c:v>10.175369888557787</c:v>
                </c:pt>
                <c:pt idx="320">
                  <c:v>10.35351511932077</c:v>
                </c:pt>
                <c:pt idx="321">
                  <c:v>10.444306812408916</c:v>
                </c:pt>
                <c:pt idx="322">
                  <c:v>10.511006577195724</c:v>
                </c:pt>
                <c:pt idx="323">
                  <c:v>10.347405093838178</c:v>
                </c:pt>
                <c:pt idx="324">
                  <c:v>10.152564996562782</c:v>
                </c:pt>
                <c:pt idx="325">
                  <c:v>9.9896271661729426</c:v>
                </c:pt>
                <c:pt idx="326">
                  <c:v>9.992794657008627</c:v>
                </c:pt>
                <c:pt idx="327">
                  <c:v>9.7925664625273701</c:v>
                </c:pt>
                <c:pt idx="328">
                  <c:v>9.4716453923971287</c:v>
                </c:pt>
                <c:pt idx="329">
                  <c:v>9.0575749934861758</c:v>
                </c:pt>
                <c:pt idx="330">
                  <c:v>8.6849089839898728</c:v>
                </c:pt>
                <c:pt idx="331">
                  <c:v>8.3666913457851653</c:v>
                </c:pt>
                <c:pt idx="332">
                  <c:v>8.103776581175957</c:v>
                </c:pt>
                <c:pt idx="333">
                  <c:v>7.773037476014248</c:v>
                </c:pt>
                <c:pt idx="334">
                  <c:v>7.4972984028930627</c:v>
                </c:pt>
                <c:pt idx="342">
                  <c:v>8.3104835267040933</c:v>
                </c:pt>
                <c:pt idx="343">
                  <c:v>8.6105687209002451</c:v>
                </c:pt>
                <c:pt idx="344">
                  <c:v>8.8518498902090776</c:v>
                </c:pt>
                <c:pt idx="345">
                  <c:v>9.0273987189447737</c:v>
                </c:pt>
                <c:pt idx="346">
                  <c:v>9.1290249331148825</c:v>
                </c:pt>
                <c:pt idx="347">
                  <c:v>9.1898771459784729</c:v>
                </c:pt>
                <c:pt idx="348">
                  <c:v>9.1442518230903218</c:v>
                </c:pt>
                <c:pt idx="349">
                  <c:v>8.9141086303657335</c:v>
                </c:pt>
                <c:pt idx="350">
                  <c:v>8.9238794030348245</c:v>
                </c:pt>
                <c:pt idx="351">
                  <c:v>8.8763868713724587</c:v>
                </c:pt>
                <c:pt idx="352">
                  <c:v>8.8287814044284012</c:v>
                </c:pt>
                <c:pt idx="353">
                  <c:v>8.8071491054453883</c:v>
                </c:pt>
                <c:pt idx="354">
                  <c:v>8.861837569508765</c:v>
                </c:pt>
                <c:pt idx="355">
                  <c:v>8.9490329156240396</c:v>
                </c:pt>
                <c:pt idx="356">
                  <c:v>8.8965618726481495</c:v>
                </c:pt>
                <c:pt idx="357">
                  <c:v>8.675357947951122</c:v>
                </c:pt>
                <c:pt idx="358">
                  <c:v>8.5367520155775232</c:v>
                </c:pt>
                <c:pt idx="359">
                  <c:v>8.4651871176753151</c:v>
                </c:pt>
                <c:pt idx="360">
                  <c:v>8.3719242706974448</c:v>
                </c:pt>
                <c:pt idx="361">
                  <c:v>8.2755000974909727</c:v>
                </c:pt>
                <c:pt idx="362">
                  <c:v>8.1011040089459456</c:v>
                </c:pt>
                <c:pt idx="363">
                  <c:v>7.7707820857613656</c:v>
                </c:pt>
                <c:pt idx="364">
                  <c:v>7.4107819690480135</c:v>
                </c:pt>
              </c:numCache>
            </c:numRef>
          </c:val>
          <c:smooth val="0"/>
        </c:ser>
        <c:ser>
          <c:idx val="2"/>
          <c:order val="2"/>
          <c:tx>
            <c:v>2006-2009 observed average temperature</c:v>
          </c:tx>
          <c:spPr>
            <a:ln w="38100">
              <a:solidFill>
                <a:srgbClr val="000000"/>
              </a:solidFill>
              <a:prstDash val="solid"/>
            </a:ln>
          </c:spPr>
          <c:marker>
            <c:symbol val="none"/>
          </c:marker>
          <c:val>
            <c:numRef>
              <c:f>'calculated temperatures 2014'!$B$6:$B$370</c:f>
              <c:numCache>
                <c:formatCode>General</c:formatCode>
                <c:ptCount val="365"/>
                <c:pt idx="6" formatCode="0.00">
                  <c:v>7.1892857142857149</c:v>
                </c:pt>
                <c:pt idx="7" formatCode="0.00">
                  <c:v>7.1892857142857149</c:v>
                </c:pt>
                <c:pt idx="8" formatCode="0.00">
                  <c:v>7.2142857142857144</c:v>
                </c:pt>
                <c:pt idx="9" formatCode="0.00">
                  <c:v>7.2392857142857148</c:v>
                </c:pt>
                <c:pt idx="10" formatCode="0.00">
                  <c:v>7.260714285714287</c:v>
                </c:pt>
                <c:pt idx="11" formatCode="0.00">
                  <c:v>7.2678571428571432</c:v>
                </c:pt>
                <c:pt idx="12" formatCode="0.00">
                  <c:v>7.2642857142857142</c:v>
                </c:pt>
                <c:pt idx="13" formatCode="0.00">
                  <c:v>7.25</c:v>
                </c:pt>
                <c:pt idx="14" formatCode="0.00">
                  <c:v>7.2035714285714292</c:v>
                </c:pt>
                <c:pt idx="15" formatCode="0.00">
                  <c:v>7.132142857142858</c:v>
                </c:pt>
                <c:pt idx="16" formatCode="0.00">
                  <c:v>7.05</c:v>
                </c:pt>
                <c:pt idx="17" formatCode="0.00">
                  <c:v>6.9749999999999996</c:v>
                </c:pt>
                <c:pt idx="18" formatCode="0.00">
                  <c:v>6.9178571428571427</c:v>
                </c:pt>
                <c:pt idx="19" formatCode="0.00">
                  <c:v>6.8642857142857139</c:v>
                </c:pt>
                <c:pt idx="20" formatCode="0.00">
                  <c:v>6.8107142857142859</c:v>
                </c:pt>
                <c:pt idx="21" formatCode="0.00">
                  <c:v>6.7714285714285722</c:v>
                </c:pt>
                <c:pt idx="22" formatCode="0.00">
                  <c:v>6.7464285714285728</c:v>
                </c:pt>
                <c:pt idx="23" formatCode="0.00">
                  <c:v>6.7178571428571434</c:v>
                </c:pt>
                <c:pt idx="24" formatCode="0.00">
                  <c:v>6.6749999999999998</c:v>
                </c:pt>
                <c:pt idx="25" formatCode="0.00">
                  <c:v>6.625</c:v>
                </c:pt>
                <c:pt idx="26" formatCode="0.00">
                  <c:v>6.5750000000000002</c:v>
                </c:pt>
                <c:pt idx="27" formatCode="0.00">
                  <c:v>6.5321428571428566</c:v>
                </c:pt>
                <c:pt idx="28" formatCode="0.00">
                  <c:v>6.4892857142857139</c:v>
                </c:pt>
                <c:pt idx="29" formatCode="0.00">
                  <c:v>6.4464285714285703</c:v>
                </c:pt>
                <c:pt idx="30" formatCode="0.00">
                  <c:v>6.4178571428571436</c:v>
                </c:pt>
                <c:pt idx="31" formatCode="0.00">
                  <c:v>6.4142857142857137</c:v>
                </c:pt>
                <c:pt idx="32" formatCode="0.00">
                  <c:v>6.4107142857142856</c:v>
                </c:pt>
                <c:pt idx="33" formatCode="0.00">
                  <c:v>6.4071428571428575</c:v>
                </c:pt>
                <c:pt idx="34" formatCode="0.00">
                  <c:v>6.4178571428571427</c:v>
                </c:pt>
                <c:pt idx="35" formatCode="0.00">
                  <c:v>6.4357142857142851</c:v>
                </c:pt>
                <c:pt idx="36" formatCode="0.00">
                  <c:v>6.4535714285714283</c:v>
                </c:pt>
                <c:pt idx="37" formatCode="0.00">
                  <c:v>6.4785714285714278</c:v>
                </c:pt>
                <c:pt idx="38" formatCode="0.00">
                  <c:v>6.4821428571428559</c:v>
                </c:pt>
                <c:pt idx="39" formatCode="0.00">
                  <c:v>6.5035714285714272</c:v>
                </c:pt>
                <c:pt idx="40" formatCode="0.00">
                  <c:v>6.5178571428571432</c:v>
                </c:pt>
                <c:pt idx="41" formatCode="0.00">
                  <c:v>6.5142857142857142</c:v>
                </c:pt>
                <c:pt idx="42" formatCode="0.00">
                  <c:v>6.5250000000000004</c:v>
                </c:pt>
                <c:pt idx="43" formatCode="0.00">
                  <c:v>6.5250000000000004</c:v>
                </c:pt>
                <c:pt idx="44" formatCode="0.00">
                  <c:v>6.5214285714285714</c:v>
                </c:pt>
                <c:pt idx="45" formatCode="0.00">
                  <c:v>6.5357142857142856</c:v>
                </c:pt>
                <c:pt idx="46" formatCode="0.00">
                  <c:v>6.5250000000000004</c:v>
                </c:pt>
                <c:pt idx="47" formatCode="0.00">
                  <c:v>6.5321428571428575</c:v>
                </c:pt>
                <c:pt idx="48" formatCode="0.00">
                  <c:v>6.5357142857142856</c:v>
                </c:pt>
                <c:pt idx="49" formatCode="0.00">
                  <c:v>6.5107142857142852</c:v>
                </c:pt>
                <c:pt idx="50" formatCode="0.00">
                  <c:v>6.5</c:v>
                </c:pt>
                <c:pt idx="51" formatCode="0.00">
                  <c:v>6.4821428571428568</c:v>
                </c:pt>
                <c:pt idx="52" formatCode="0.00">
                  <c:v>6.4642857142857144</c:v>
                </c:pt>
                <c:pt idx="53" formatCode="0.00">
                  <c:v>6.4785714285714286</c:v>
                </c:pt>
                <c:pt idx="54" formatCode="0.00">
                  <c:v>6.5</c:v>
                </c:pt>
                <c:pt idx="55" formatCode="0.00">
                  <c:v>6.5250000000000004</c:v>
                </c:pt>
                <c:pt idx="56" formatCode="0.00">
                  <c:v>6.55</c:v>
                </c:pt>
                <c:pt idx="57" formatCode="0.00">
                  <c:v>6.5785714285714283</c:v>
                </c:pt>
                <c:pt idx="58" formatCode="0.00">
                  <c:v>6.6678571428571427</c:v>
                </c:pt>
                <c:pt idx="59" formatCode="0.00">
                  <c:v>6.6785714285714288</c:v>
                </c:pt>
                <c:pt idx="60" formatCode="0.00">
                  <c:v>6.6928571428571422</c:v>
                </c:pt>
                <c:pt idx="61" formatCode="0.00">
                  <c:v>6.7214285714285706</c:v>
                </c:pt>
                <c:pt idx="62" formatCode="0.00">
                  <c:v>6.7750000000000004</c:v>
                </c:pt>
                <c:pt idx="63" formatCode="0.00">
                  <c:v>6.8071428571428569</c:v>
                </c:pt>
                <c:pt idx="64" formatCode="0.00">
                  <c:v>6.8642857142857148</c:v>
                </c:pt>
                <c:pt idx="65" formatCode="0.00">
                  <c:v>6.8714285714285719</c:v>
                </c:pt>
                <c:pt idx="66" formatCode="0.00">
                  <c:v>6.9178571428571436</c:v>
                </c:pt>
                <c:pt idx="67" formatCode="0.00">
                  <c:v>6.95</c:v>
                </c:pt>
                <c:pt idx="68" formatCode="0.00">
                  <c:v>6.9571428571428564</c:v>
                </c:pt>
                <c:pt idx="69" formatCode="0.00">
                  <c:v>6.9642857142857135</c:v>
                </c:pt>
                <c:pt idx="70" formatCode="0.00">
                  <c:v>6.992857142857142</c:v>
                </c:pt>
                <c:pt idx="71" formatCode="0.00">
                  <c:v>7.0214285714285722</c:v>
                </c:pt>
                <c:pt idx="72" formatCode="0.00">
                  <c:v>7.0535714285714288</c:v>
                </c:pt>
                <c:pt idx="73" formatCode="0.00">
                  <c:v>7.0750000000000002</c:v>
                </c:pt>
                <c:pt idx="74" formatCode="0.00">
                  <c:v>7.1071428571428568</c:v>
                </c:pt>
                <c:pt idx="75" formatCode="0.00">
                  <c:v>7.1714285714285717</c:v>
                </c:pt>
                <c:pt idx="76" formatCode="0.00">
                  <c:v>7.2285714285714278</c:v>
                </c:pt>
                <c:pt idx="77" formatCode="0.00">
                  <c:v>7.2750000000000004</c:v>
                </c:pt>
                <c:pt idx="78" formatCode="0.00">
                  <c:v>7.3178571428571422</c:v>
                </c:pt>
                <c:pt idx="79" formatCode="0.00">
                  <c:v>7.3571428571428585</c:v>
                </c:pt>
                <c:pt idx="80" formatCode="0.00">
                  <c:v>7.3964285714285714</c:v>
                </c:pt>
                <c:pt idx="81" formatCode="0.00">
                  <c:v>7.4214285714285717</c:v>
                </c:pt>
                <c:pt idx="82" formatCode="0.00">
                  <c:v>7.4392857142857141</c:v>
                </c:pt>
                <c:pt idx="83" formatCode="0.00">
                  <c:v>7.4464285714285712</c:v>
                </c:pt>
                <c:pt idx="84" formatCode="0.00">
                  <c:v>7.45</c:v>
                </c:pt>
                <c:pt idx="85" formatCode="0.00">
                  <c:v>7.4392857142857141</c:v>
                </c:pt>
                <c:pt idx="86" formatCode="0.00">
                  <c:v>7.4249999999999998</c:v>
                </c:pt>
                <c:pt idx="87" formatCode="0.00">
                  <c:v>7.4249999999999998</c:v>
                </c:pt>
                <c:pt idx="88" formatCode="0.00">
                  <c:v>7.4249999999999998</c:v>
                </c:pt>
                <c:pt idx="89" formatCode="0.00">
                  <c:v>7.4214285714285708</c:v>
                </c:pt>
                <c:pt idx="90" formatCode="0.00">
                  <c:v>7.4357142857142859</c:v>
                </c:pt>
                <c:pt idx="91" formatCode="0.00">
                  <c:v>7.4571428571428573</c:v>
                </c:pt>
                <c:pt idx="92" formatCode="0.00">
                  <c:v>7.4714285714285724</c:v>
                </c:pt>
                <c:pt idx="93" formatCode="0.00">
                  <c:v>7.5214285714285714</c:v>
                </c:pt>
                <c:pt idx="94" formatCode="0.00">
                  <c:v>7.5642857142857149</c:v>
                </c:pt>
                <c:pt idx="95" formatCode="0.00">
                  <c:v>7.632142857142858</c:v>
                </c:pt>
                <c:pt idx="96" formatCode="0.00">
                  <c:v>7.6785714285714288</c:v>
                </c:pt>
                <c:pt idx="97" formatCode="0.00">
                  <c:v>7.7321428571428568</c:v>
                </c:pt>
                <c:pt idx="98" formatCode="0.00">
                  <c:v>7.8</c:v>
                </c:pt>
                <c:pt idx="99" formatCode="0.00">
                  <c:v>7.878571428571429</c:v>
                </c:pt>
                <c:pt idx="100" formatCode="0.00">
                  <c:v>7.9285714285714288</c:v>
                </c:pt>
                <c:pt idx="101" formatCode="0.00">
                  <c:v>7.9821428571428568</c:v>
                </c:pt>
                <c:pt idx="102" formatCode="0.00">
                  <c:v>8.0428571428571427</c:v>
                </c:pt>
                <c:pt idx="103" formatCode="0.00">
                  <c:v>8.0821428571428573</c:v>
                </c:pt>
                <c:pt idx="104" formatCode="0.00">
                  <c:v>8.1178571428571438</c:v>
                </c:pt>
                <c:pt idx="105" formatCode="0.00">
                  <c:v>8.1464285714285722</c:v>
                </c:pt>
                <c:pt idx="106" formatCode="0.00">
                  <c:v>8.1821428571428587</c:v>
                </c:pt>
                <c:pt idx="107" formatCode="0.00">
                  <c:v>8.2464285714285701</c:v>
                </c:pt>
                <c:pt idx="108" formatCode="0.00">
                  <c:v>8.321428571428573</c:v>
                </c:pt>
                <c:pt idx="109" formatCode="0.00">
                  <c:v>8.3571428571428577</c:v>
                </c:pt>
                <c:pt idx="110" formatCode="0.00">
                  <c:v>8.4107142857142865</c:v>
                </c:pt>
                <c:pt idx="111" formatCode="0.00">
                  <c:v>8.4642857142857135</c:v>
                </c:pt>
                <c:pt idx="112" formatCode="0.00">
                  <c:v>8.5214285714285705</c:v>
                </c:pt>
                <c:pt idx="113" formatCode="0.00">
                  <c:v>8.5892857142857135</c:v>
                </c:pt>
                <c:pt idx="114" formatCode="0.00">
                  <c:v>8.6285714285714281</c:v>
                </c:pt>
                <c:pt idx="115" formatCode="0.00">
                  <c:v>8.6678571428571427</c:v>
                </c:pt>
                <c:pt idx="116" formatCode="0.00">
                  <c:v>8.7107142857142854</c:v>
                </c:pt>
                <c:pt idx="117" formatCode="0.00">
                  <c:v>8.7892857142857146</c:v>
                </c:pt>
                <c:pt idx="118" formatCode="0.00">
                  <c:v>8.85</c:v>
                </c:pt>
                <c:pt idx="119" formatCode="0.00">
                  <c:v>8.9214285714285726</c:v>
                </c:pt>
                <c:pt idx="120" formatCode="0.00">
                  <c:v>8.9535714285714274</c:v>
                </c:pt>
                <c:pt idx="121" formatCode="0.00">
                  <c:v>9.0107142857142861</c:v>
                </c:pt>
                <c:pt idx="122" formatCode="0.00">
                  <c:v>9.0500000000000007</c:v>
                </c:pt>
                <c:pt idx="123" formatCode="0.00">
                  <c:v>9.1035714285714278</c:v>
                </c:pt>
                <c:pt idx="124" formatCode="0.00">
                  <c:v>9.1678571428571427</c:v>
                </c:pt>
                <c:pt idx="125" formatCode="0.00">
                  <c:v>9.2285714285714278</c:v>
                </c:pt>
                <c:pt idx="126" formatCode="0.00">
                  <c:v>9.264285714285716</c:v>
                </c:pt>
                <c:pt idx="127" formatCode="0.00">
                  <c:v>9.360714285714284</c:v>
                </c:pt>
                <c:pt idx="128" formatCode="0.00">
                  <c:v>9.4357142857142851</c:v>
                </c:pt>
                <c:pt idx="129" formatCode="0.00">
                  <c:v>9.4964285714285719</c:v>
                </c:pt>
                <c:pt idx="130" formatCode="0.00">
                  <c:v>9.5642857142857149</c:v>
                </c:pt>
                <c:pt idx="131" formatCode="0.00">
                  <c:v>9.6142857142857139</c:v>
                </c:pt>
                <c:pt idx="132" formatCode="0.00">
                  <c:v>9.65</c:v>
                </c:pt>
                <c:pt idx="133" formatCode="0.00">
                  <c:v>9.735714285714284</c:v>
                </c:pt>
                <c:pt idx="134" formatCode="0.00">
                  <c:v>9.7821428571428584</c:v>
                </c:pt>
                <c:pt idx="135" formatCode="0.00">
                  <c:v>9.8321428571428573</c:v>
                </c:pt>
                <c:pt idx="136" formatCode="0.00">
                  <c:v>9.9250000000000007</c:v>
                </c:pt>
                <c:pt idx="137" formatCode="0.00">
                  <c:v>10.010714285714286</c:v>
                </c:pt>
                <c:pt idx="138" formatCode="0.00">
                  <c:v>10.078571428571431</c:v>
                </c:pt>
                <c:pt idx="139" formatCode="0.00">
                  <c:v>10.153571428571427</c:v>
                </c:pt>
                <c:pt idx="140" formatCode="0.00">
                  <c:v>10.178571428571429</c:v>
                </c:pt>
                <c:pt idx="141" formatCode="0.00">
                  <c:v>10.210714285714285</c:v>
                </c:pt>
                <c:pt idx="142" formatCode="0.00">
                  <c:v>10.235714285714284</c:v>
                </c:pt>
                <c:pt idx="143" formatCode="0.00">
                  <c:v>10.260714285714286</c:v>
                </c:pt>
                <c:pt idx="144" formatCode="0.00">
                  <c:v>10.267857142857142</c:v>
                </c:pt>
                <c:pt idx="145" formatCode="0.00">
                  <c:v>10.285714285714286</c:v>
                </c:pt>
                <c:pt idx="146" formatCode="0.00">
                  <c:v>10.328571428571427</c:v>
                </c:pt>
                <c:pt idx="147" formatCode="0.00">
                  <c:v>10.375</c:v>
                </c:pt>
                <c:pt idx="148" formatCode="0.00">
                  <c:v>10.439285714285715</c:v>
                </c:pt>
                <c:pt idx="149" formatCode="0.00">
                  <c:v>10.517857142857142</c:v>
                </c:pt>
                <c:pt idx="150" formatCode="0.00">
                  <c:v>10.567857142857141</c:v>
                </c:pt>
                <c:pt idx="151" formatCode="0.00">
                  <c:v>10.625</c:v>
                </c:pt>
                <c:pt idx="152" formatCode="0.00">
                  <c:v>10.689285714285715</c:v>
                </c:pt>
                <c:pt idx="153" formatCode="0.00">
                  <c:v>10.75</c:v>
                </c:pt>
                <c:pt idx="154" formatCode="0.00">
                  <c:v>10.817857142857141</c:v>
                </c:pt>
                <c:pt idx="155" formatCode="0.00">
                  <c:v>10.864285714285714</c:v>
                </c:pt>
                <c:pt idx="156" formatCode="0.00">
                  <c:v>10.914285714285715</c:v>
                </c:pt>
                <c:pt idx="157" formatCode="0.00">
                  <c:v>10.982142857142858</c:v>
                </c:pt>
                <c:pt idx="158" formatCode="0.00">
                  <c:v>11.060714285714285</c:v>
                </c:pt>
                <c:pt idx="159" formatCode="0.00">
                  <c:v>11.125</c:v>
                </c:pt>
                <c:pt idx="160" formatCode="0.00">
                  <c:v>11.175000000000001</c:v>
                </c:pt>
                <c:pt idx="161" formatCode="0.00">
                  <c:v>11.232142857142858</c:v>
                </c:pt>
                <c:pt idx="162" formatCode="0.00">
                  <c:v>11.285714285714286</c:v>
                </c:pt>
                <c:pt idx="163" formatCode="0.00">
                  <c:v>11.342857142857143</c:v>
                </c:pt>
                <c:pt idx="164" formatCode="0.00">
                  <c:v>11.378571428571428</c:v>
                </c:pt>
                <c:pt idx="165" formatCode="0.00">
                  <c:v>11.425000000000001</c:v>
                </c:pt>
                <c:pt idx="166" formatCode="0.00">
                  <c:v>11.482142857142858</c:v>
                </c:pt>
                <c:pt idx="167" formatCode="0.00">
                  <c:v>11.560714285714285</c:v>
                </c:pt>
                <c:pt idx="168" formatCode="0.00">
                  <c:v>11.628571428571428</c:v>
                </c:pt>
                <c:pt idx="169" formatCode="0.00">
                  <c:v>11.707142857142857</c:v>
                </c:pt>
                <c:pt idx="170" formatCode="0.00">
                  <c:v>11.764285714285714</c:v>
                </c:pt>
                <c:pt idx="171" formatCode="0.00">
                  <c:v>11.824999999999999</c:v>
                </c:pt>
                <c:pt idx="172" formatCode="0.00">
                  <c:v>11.9</c:v>
                </c:pt>
                <c:pt idx="173" formatCode="0.00">
                  <c:v>11.953571428571427</c:v>
                </c:pt>
                <c:pt idx="174" formatCode="0.00">
                  <c:v>12.010714285714284</c:v>
                </c:pt>
                <c:pt idx="175" formatCode="0.00">
                  <c:v>12.067857142857141</c:v>
                </c:pt>
                <c:pt idx="176" formatCode="0.00">
                  <c:v>12.114285714285716</c:v>
                </c:pt>
                <c:pt idx="177" formatCode="0.00">
                  <c:v>12.178571428571429</c:v>
                </c:pt>
                <c:pt idx="178" formatCode="0.00">
                  <c:v>12.260714285714284</c:v>
                </c:pt>
                <c:pt idx="179" formatCode="0.00">
                  <c:v>12.303571428571429</c:v>
                </c:pt>
                <c:pt idx="180" formatCode="0.00">
                  <c:v>12.364285714285714</c:v>
                </c:pt>
                <c:pt idx="181" formatCode="0.00">
                  <c:v>12.417857142857143</c:v>
                </c:pt>
                <c:pt idx="182" formatCode="0.00">
                  <c:v>12.471428571428572</c:v>
                </c:pt>
                <c:pt idx="183" formatCode="0.00">
                  <c:v>12.535714285714286</c:v>
                </c:pt>
                <c:pt idx="184" formatCode="0.00">
                  <c:v>12.6</c:v>
                </c:pt>
                <c:pt idx="185" formatCode="0.00">
                  <c:v>12.657142857142857</c:v>
                </c:pt>
                <c:pt idx="186" formatCode="0.00">
                  <c:v>12.717857142857143</c:v>
                </c:pt>
                <c:pt idx="187" formatCode="0.00">
                  <c:v>12.785714285714286</c:v>
                </c:pt>
                <c:pt idx="188" formatCode="0.00">
                  <c:v>12.842857142857142</c:v>
                </c:pt>
                <c:pt idx="189" formatCode="0.00">
                  <c:v>12.914285714285713</c:v>
                </c:pt>
                <c:pt idx="190" formatCode="0.00">
                  <c:v>12.975</c:v>
                </c:pt>
                <c:pt idx="191" formatCode="0.00">
                  <c:v>13.025</c:v>
                </c:pt>
                <c:pt idx="192" formatCode="0.00">
                  <c:v>13.078571428571427</c:v>
                </c:pt>
                <c:pt idx="193" formatCode="0.00">
                  <c:v>13.139285714285714</c:v>
                </c:pt>
                <c:pt idx="194" formatCode="0.00">
                  <c:v>13.192857142857141</c:v>
                </c:pt>
                <c:pt idx="195" formatCode="0.00">
                  <c:v>13.239285714285714</c:v>
                </c:pt>
                <c:pt idx="196" formatCode="0.00">
                  <c:v>13.27142857142857</c:v>
                </c:pt>
                <c:pt idx="197" formatCode="0.00">
                  <c:v>13.3</c:v>
                </c:pt>
                <c:pt idx="198" formatCode="0.00">
                  <c:v>13.335714285714284</c:v>
                </c:pt>
                <c:pt idx="199" formatCode="0.00">
                  <c:v>13.375</c:v>
                </c:pt>
                <c:pt idx="200" formatCode="0.00">
                  <c:v>13.407142857142858</c:v>
                </c:pt>
                <c:pt idx="201" formatCode="0.00">
                  <c:v>13.453571428571431</c:v>
                </c:pt>
                <c:pt idx="202" formatCode="0.00">
                  <c:v>13.507142857142856</c:v>
                </c:pt>
                <c:pt idx="203" formatCode="0.00">
                  <c:v>13.567857142857145</c:v>
                </c:pt>
                <c:pt idx="204" formatCode="0.00">
                  <c:v>13.628571428571432</c:v>
                </c:pt>
                <c:pt idx="205" formatCode="0.00">
                  <c:v>13.685714285714287</c:v>
                </c:pt>
                <c:pt idx="206" formatCode="0.00">
                  <c:v>13.742857142857144</c:v>
                </c:pt>
                <c:pt idx="207" formatCode="0.00">
                  <c:v>13.807142857142855</c:v>
                </c:pt>
                <c:pt idx="208" formatCode="0.00">
                  <c:v>13.853571428571428</c:v>
                </c:pt>
                <c:pt idx="209" formatCode="0.00">
                  <c:v>13.885714285714284</c:v>
                </c:pt>
                <c:pt idx="210" formatCode="0.00">
                  <c:v>13.921428571428573</c:v>
                </c:pt>
                <c:pt idx="211" formatCode="0.00">
                  <c:v>13.964285714285717</c:v>
                </c:pt>
                <c:pt idx="212" formatCode="0.00">
                  <c:v>14.007142857142858</c:v>
                </c:pt>
                <c:pt idx="213" formatCode="0.00">
                  <c:v>14.035714285714286</c:v>
                </c:pt>
                <c:pt idx="214" formatCode="0.00">
                  <c:v>14.060714285714287</c:v>
                </c:pt>
                <c:pt idx="215" formatCode="0.00">
                  <c:v>14.078571428571431</c:v>
                </c:pt>
                <c:pt idx="216" formatCode="0.00">
                  <c:v>14.107142857142858</c:v>
                </c:pt>
                <c:pt idx="217" formatCode="0.00">
                  <c:v>14.107142857142858</c:v>
                </c:pt>
                <c:pt idx="218" formatCode="0.00">
                  <c:v>14.117857142857146</c:v>
                </c:pt>
                <c:pt idx="219" formatCode="0.00">
                  <c:v>14.12857142857143</c:v>
                </c:pt>
                <c:pt idx="220" formatCode="0.00">
                  <c:v>14.157142857142858</c:v>
                </c:pt>
                <c:pt idx="221" formatCode="0.00">
                  <c:v>14.175000000000001</c:v>
                </c:pt>
                <c:pt idx="222" formatCode="0.00">
                  <c:v>14.2</c:v>
                </c:pt>
                <c:pt idx="223" formatCode="0.00">
                  <c:v>14.232142857142858</c:v>
                </c:pt>
                <c:pt idx="224" formatCode="0.00">
                  <c:v>14.275</c:v>
                </c:pt>
                <c:pt idx="225" formatCode="0.00">
                  <c:v>14.303571428571427</c:v>
                </c:pt>
                <c:pt idx="226" formatCode="0.00">
                  <c:v>14.342857142857142</c:v>
                </c:pt>
                <c:pt idx="227" formatCode="0.00">
                  <c:v>14.360714285714284</c:v>
                </c:pt>
                <c:pt idx="228" formatCode="0.00">
                  <c:v>14.4</c:v>
                </c:pt>
                <c:pt idx="229" formatCode="0.00">
                  <c:v>14.421428571428573</c:v>
                </c:pt>
                <c:pt idx="230" formatCode="0.00">
                  <c:v>14.439285714285713</c:v>
                </c:pt>
                <c:pt idx="231" formatCode="0.00">
                  <c:v>14.442857142857141</c:v>
                </c:pt>
                <c:pt idx="232" formatCode="0.00">
                  <c:v>14.446428571428569</c:v>
                </c:pt>
                <c:pt idx="233" formatCode="0.00">
                  <c:v>14.453571428571431</c:v>
                </c:pt>
                <c:pt idx="234" formatCode="0.00">
                  <c:v>14.464285714285717</c:v>
                </c:pt>
                <c:pt idx="235" formatCode="0.00">
                  <c:v>14.475</c:v>
                </c:pt>
                <c:pt idx="236" formatCode="0.00">
                  <c:v>14.489285714285714</c:v>
                </c:pt>
                <c:pt idx="237" formatCode="0.00">
                  <c:v>14.514285714285716</c:v>
                </c:pt>
                <c:pt idx="238" formatCode="0.00">
                  <c:v>14.557142857142859</c:v>
                </c:pt>
                <c:pt idx="239" formatCode="0.00">
                  <c:v>14.585714285714287</c:v>
                </c:pt>
                <c:pt idx="240" formatCode="0.00">
                  <c:v>14.60357142857143</c:v>
                </c:pt>
                <c:pt idx="241" formatCode="0.00">
                  <c:v>14.625</c:v>
                </c:pt>
                <c:pt idx="242" formatCode="0.00">
                  <c:v>14.639285714285714</c:v>
                </c:pt>
                <c:pt idx="243" formatCode="0.00">
                  <c:v>14.657142857142857</c:v>
                </c:pt>
                <c:pt idx="244" formatCode="0.00">
                  <c:v>14.657142857142857</c:v>
                </c:pt>
                <c:pt idx="245" formatCode="0.00">
                  <c:v>14.65357142857143</c:v>
                </c:pt>
                <c:pt idx="246" formatCode="0.00">
                  <c:v>14.65357142857143</c:v>
                </c:pt>
                <c:pt idx="247" formatCode="0.00">
                  <c:v>14.642857142857142</c:v>
                </c:pt>
                <c:pt idx="248" formatCode="0.00">
                  <c:v>14.632142857142856</c:v>
                </c:pt>
                <c:pt idx="249" formatCode="0.00">
                  <c:v>14.621428571428572</c:v>
                </c:pt>
                <c:pt idx="250" formatCode="0.00">
                  <c:v>14.62142857142857</c:v>
                </c:pt>
                <c:pt idx="251" formatCode="0.00">
                  <c:v>14.617857142857144</c:v>
                </c:pt>
                <c:pt idx="252" formatCode="0.00">
                  <c:v>14.62857142857143</c:v>
                </c:pt>
                <c:pt idx="253" formatCode="0.00">
                  <c:v>14.642857142857142</c:v>
                </c:pt>
                <c:pt idx="254" formatCode="0.00">
                  <c:v>14.657142857142857</c:v>
                </c:pt>
                <c:pt idx="255" formatCode="0.00">
                  <c:v>14.657142857142857</c:v>
                </c:pt>
                <c:pt idx="256" formatCode="0.00">
                  <c:v>14.642857142857141</c:v>
                </c:pt>
                <c:pt idx="257" formatCode="0.00">
                  <c:v>14.632142857142854</c:v>
                </c:pt>
                <c:pt idx="258" formatCode="0.00">
                  <c:v>14.609523809523809</c:v>
                </c:pt>
                <c:pt idx="259" formatCode="0.00">
                  <c:v>14.576190476190476</c:v>
                </c:pt>
                <c:pt idx="260" formatCode="0.00">
                  <c:v>14.551190476190479</c:v>
                </c:pt>
                <c:pt idx="261" formatCode="0.00">
                  <c:v>14.497619047619049</c:v>
                </c:pt>
                <c:pt idx="262" formatCode="0.00">
                  <c:v>14.459523809523811</c:v>
                </c:pt>
                <c:pt idx="263" formatCode="0.00">
                  <c:v>14.413095238095238</c:v>
                </c:pt>
                <c:pt idx="264" formatCode="0.00">
                  <c:v>14.359523809523807</c:v>
                </c:pt>
                <c:pt idx="265" formatCode="0.00">
                  <c:v>14.324999999999999</c:v>
                </c:pt>
                <c:pt idx="266" formatCode="0.00">
                  <c:v>14.290476190476188</c:v>
                </c:pt>
                <c:pt idx="267" formatCode="0.00">
                  <c:v>14.251190476190475</c:v>
                </c:pt>
                <c:pt idx="268" formatCode="0.00">
                  <c:v>14.229761904761904</c:v>
                </c:pt>
                <c:pt idx="269" formatCode="0.00">
                  <c:v>14.203571428571431</c:v>
                </c:pt>
                <c:pt idx="270" formatCode="0.00">
                  <c:v>14.167857142857143</c:v>
                </c:pt>
                <c:pt idx="271" formatCode="0.00">
                  <c:v>14.125</c:v>
                </c:pt>
                <c:pt idx="272" formatCode="0.00">
                  <c:v>14.071428571428569</c:v>
                </c:pt>
                <c:pt idx="273" formatCode="0.00">
                  <c:v>14.010714285714284</c:v>
                </c:pt>
                <c:pt idx="274" formatCode="0.00">
                  <c:v>13.939285714285713</c:v>
                </c:pt>
                <c:pt idx="275" formatCode="0.00">
                  <c:v>13.864285714285714</c:v>
                </c:pt>
                <c:pt idx="276" formatCode="0.00">
                  <c:v>13.775</c:v>
                </c:pt>
                <c:pt idx="277" formatCode="0.00">
                  <c:v>13.717857142857145</c:v>
                </c:pt>
                <c:pt idx="278" formatCode="0.00">
                  <c:v>13.646428571428572</c:v>
                </c:pt>
                <c:pt idx="279" formatCode="0.00">
                  <c:v>13.582142857142857</c:v>
                </c:pt>
                <c:pt idx="280" formatCode="0.00">
                  <c:v>13.517857142857142</c:v>
                </c:pt>
                <c:pt idx="281" formatCode="0.00">
                  <c:v>13.439285714285713</c:v>
                </c:pt>
                <c:pt idx="282" formatCode="0.00">
                  <c:v>13.367857142857144</c:v>
                </c:pt>
                <c:pt idx="283" formatCode="0.00">
                  <c:v>13.3</c:v>
                </c:pt>
                <c:pt idx="284" formatCode="0.00">
                  <c:v>13.214285714285714</c:v>
                </c:pt>
                <c:pt idx="285" formatCode="0.00">
                  <c:v>13.139285714285714</c:v>
                </c:pt>
                <c:pt idx="286" formatCode="0.00">
                  <c:v>13.060714285714285</c:v>
                </c:pt>
                <c:pt idx="287" formatCode="0.00">
                  <c:v>12.971428571428572</c:v>
                </c:pt>
                <c:pt idx="288" formatCode="0.00">
                  <c:v>12.910714285714283</c:v>
                </c:pt>
                <c:pt idx="289" formatCode="0.00">
                  <c:v>12.860714285714286</c:v>
                </c:pt>
                <c:pt idx="290" formatCode="0.00">
                  <c:v>12.821428571428573</c:v>
                </c:pt>
                <c:pt idx="291" formatCode="0.00">
                  <c:v>12.778571428571428</c:v>
                </c:pt>
                <c:pt idx="292" formatCode="0.00">
                  <c:v>12.728571428571428</c:v>
                </c:pt>
                <c:pt idx="293" formatCode="0.00">
                  <c:v>12.685714285714285</c:v>
                </c:pt>
                <c:pt idx="294" formatCode="0.00">
                  <c:v>12.65</c:v>
                </c:pt>
                <c:pt idx="295" formatCode="0.00">
                  <c:v>12.596428571428572</c:v>
                </c:pt>
                <c:pt idx="296" formatCode="0.00">
                  <c:v>12.532142857142858</c:v>
                </c:pt>
                <c:pt idx="297" formatCode="0.00">
                  <c:v>12.45</c:v>
                </c:pt>
                <c:pt idx="298" formatCode="0.00">
                  <c:v>12.364285714285716</c:v>
                </c:pt>
                <c:pt idx="299" formatCode="0.00">
                  <c:v>12.290476190476189</c:v>
                </c:pt>
                <c:pt idx="300" formatCode="0.00">
                  <c:v>12.207142857142857</c:v>
                </c:pt>
                <c:pt idx="301" formatCode="0.00">
                  <c:v>12.107142857142858</c:v>
                </c:pt>
                <c:pt idx="302" formatCode="0.00">
                  <c:v>12.025</c:v>
                </c:pt>
                <c:pt idx="303" formatCode="0.00">
                  <c:v>11.957142857142856</c:v>
                </c:pt>
                <c:pt idx="304" formatCode="0.00">
                  <c:v>11.861904761904762</c:v>
                </c:pt>
                <c:pt idx="305" formatCode="0.00">
                  <c:v>11.776190476190477</c:v>
                </c:pt>
                <c:pt idx="306" formatCode="0.00">
                  <c:v>11.682142857142859</c:v>
                </c:pt>
                <c:pt idx="307" formatCode="0.00">
                  <c:v>11.597619047619048</c:v>
                </c:pt>
                <c:pt idx="308" formatCode="0.00">
                  <c:v>11.533333333333333</c:v>
                </c:pt>
                <c:pt idx="309" formatCode="0.00">
                  <c:v>11.465476190476192</c:v>
                </c:pt>
                <c:pt idx="310" formatCode="0.00">
                  <c:v>11.376190476190475</c:v>
                </c:pt>
                <c:pt idx="311" formatCode="0.00">
                  <c:v>11.321428571428571</c:v>
                </c:pt>
                <c:pt idx="312" formatCode="0.00">
                  <c:v>11.25357142857143</c:v>
                </c:pt>
                <c:pt idx="313" formatCode="0.00">
                  <c:v>11.192857142857145</c:v>
                </c:pt>
                <c:pt idx="314" formatCode="0.00">
                  <c:v>11.114285714285714</c:v>
                </c:pt>
                <c:pt idx="315" formatCode="0.00">
                  <c:v>11.039285714285713</c:v>
                </c:pt>
                <c:pt idx="316" formatCode="0.00">
                  <c:v>10.939285714285715</c:v>
                </c:pt>
                <c:pt idx="317" formatCode="0.00">
                  <c:v>10.842857142857142</c:v>
                </c:pt>
                <c:pt idx="318" formatCode="0.00">
                  <c:v>10.75</c:v>
                </c:pt>
                <c:pt idx="319" formatCode="0.00">
                  <c:v>10.675000000000001</c:v>
                </c:pt>
                <c:pt idx="320" formatCode="0.00">
                  <c:v>10.607142857142858</c:v>
                </c:pt>
                <c:pt idx="321" formatCode="0.00">
                  <c:v>10.542857142857144</c:v>
                </c:pt>
                <c:pt idx="322" formatCode="0.00">
                  <c:v>10.471428571428572</c:v>
                </c:pt>
                <c:pt idx="323" formatCode="0.00">
                  <c:v>10.414285714285713</c:v>
                </c:pt>
                <c:pt idx="324" formatCode="0.00">
                  <c:v>10.342857142857143</c:v>
                </c:pt>
                <c:pt idx="325" formatCode="0.00">
                  <c:v>10.275</c:v>
                </c:pt>
                <c:pt idx="326" formatCode="0.00">
                  <c:v>10.196428571428571</c:v>
                </c:pt>
                <c:pt idx="327" formatCode="0.00">
                  <c:v>10.107142857142858</c:v>
                </c:pt>
                <c:pt idx="328" formatCode="0.00">
                  <c:v>10.010714285714286</c:v>
                </c:pt>
                <c:pt idx="329" formatCode="0.00">
                  <c:v>9.9250000000000007</c:v>
                </c:pt>
                <c:pt idx="330" formatCode="0.00">
                  <c:v>9.8428571428571434</c:v>
                </c:pt>
                <c:pt idx="331" formatCode="0.00">
                  <c:v>9.7678571428571423</c:v>
                </c:pt>
                <c:pt idx="332" formatCode="0.00">
                  <c:v>9.6857142857142851</c:v>
                </c:pt>
                <c:pt idx="333" formatCode="0.00">
                  <c:v>9.6035714285714278</c:v>
                </c:pt>
                <c:pt idx="334" formatCode="0.00">
                  <c:v>9.5142857142857142</c:v>
                </c:pt>
                <c:pt idx="335" formatCode="0.00">
                  <c:v>9.4321428571428587</c:v>
                </c:pt>
                <c:pt idx="336" formatCode="0.00">
                  <c:v>9.3464285714285715</c:v>
                </c:pt>
                <c:pt idx="337" formatCode="0.00">
                  <c:v>9.264285714285716</c:v>
                </c:pt>
                <c:pt idx="338" formatCode="0.00">
                  <c:v>9.1999999999999993</c:v>
                </c:pt>
                <c:pt idx="339" formatCode="0.00">
                  <c:v>9.132142857142858</c:v>
                </c:pt>
                <c:pt idx="340" formatCode="0.00">
                  <c:v>9.0535714285714306</c:v>
                </c:pt>
                <c:pt idx="341" formatCode="0.00">
                  <c:v>8.9785714285714295</c:v>
                </c:pt>
                <c:pt idx="342" formatCode="0.00">
                  <c:v>8.8928571428571423</c:v>
                </c:pt>
                <c:pt idx="343" formatCode="0.00">
                  <c:v>8.7928571428571427</c:v>
                </c:pt>
                <c:pt idx="344" formatCode="0.00">
                  <c:v>8.6821428571428552</c:v>
                </c:pt>
                <c:pt idx="345" formatCode="0.00">
                  <c:v>8.5642857142857149</c:v>
                </c:pt>
                <c:pt idx="346" formatCode="0.00">
                  <c:v>8.4678571428571416</c:v>
                </c:pt>
                <c:pt idx="347" formatCode="0.00">
                  <c:v>8.3964285714285705</c:v>
                </c:pt>
                <c:pt idx="348" formatCode="0.00">
                  <c:v>8.3059523809523803</c:v>
                </c:pt>
                <c:pt idx="349" formatCode="0.00">
                  <c:v>8.235714285714284</c:v>
                </c:pt>
                <c:pt idx="350" formatCode="0.00">
                  <c:v>8.1738095238095241</c:v>
                </c:pt>
                <c:pt idx="351" formatCode="0.00">
                  <c:v>8.1214285714285701</c:v>
                </c:pt>
                <c:pt idx="352" formatCode="0.00">
                  <c:v>8.0857142857142854</c:v>
                </c:pt>
                <c:pt idx="353" formatCode="0.00">
                  <c:v>8.0321428571428566</c:v>
                </c:pt>
                <c:pt idx="354" formatCode="0.00">
                  <c:v>7.9821428571428568</c:v>
                </c:pt>
                <c:pt idx="355" formatCode="0.00">
                  <c:v>7.9476190476190487</c:v>
                </c:pt>
                <c:pt idx="356" formatCode="0.00">
                  <c:v>7.9035714285714294</c:v>
                </c:pt>
                <c:pt idx="357" formatCode="0.00">
                  <c:v>7.8404761904761902</c:v>
                </c:pt>
                <c:pt idx="358" formatCode="0.00">
                  <c:v>7.7785714285714276</c:v>
                </c:pt>
                <c:pt idx="359" formatCode="0.00">
                  <c:v>7.7071428571428564</c:v>
                </c:pt>
                <c:pt idx="360" formatCode="0.00">
                  <c:v>7.6392857142857142</c:v>
                </c:pt>
                <c:pt idx="361" formatCode="0.00">
                  <c:v>7.5535714285714297</c:v>
                </c:pt>
                <c:pt idx="362" formatCode="0.00">
                  <c:v>7.4857142857142867</c:v>
                </c:pt>
                <c:pt idx="363" formatCode="0.00">
                  <c:v>7.4285714285714288</c:v>
                </c:pt>
                <c:pt idx="364" formatCode="0.00">
                  <c:v>7.3964285714285714</c:v>
                </c:pt>
              </c:numCache>
            </c:numRef>
          </c:val>
          <c:smooth val="0"/>
        </c:ser>
        <c:dLbls>
          <c:showLegendKey val="0"/>
          <c:showVal val="0"/>
          <c:showCatName val="0"/>
          <c:showSerName val="0"/>
          <c:showPercent val="0"/>
          <c:showBubbleSize val="0"/>
        </c:dLbls>
        <c:smooth val="0"/>
        <c:axId val="375471400"/>
        <c:axId val="375477280"/>
      </c:lineChart>
      <c:catAx>
        <c:axId val="375471400"/>
        <c:scaling>
          <c:orientation val="minMax"/>
        </c:scaling>
        <c:delete val="0"/>
        <c:axPos val="b"/>
        <c:numFmt formatCode="mmm"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5477280"/>
        <c:crossesAt val="5"/>
        <c:auto val="1"/>
        <c:lblAlgn val="ctr"/>
        <c:lblOffset val="100"/>
        <c:tickLblSkip val="31"/>
        <c:tickMarkSkip val="31"/>
        <c:noMultiLvlLbl val="0"/>
      </c:catAx>
      <c:valAx>
        <c:axId val="375477280"/>
        <c:scaling>
          <c:orientation val="minMax"/>
          <c:max val="16"/>
          <c:min val="5"/>
        </c:scaling>
        <c:delete val="0"/>
        <c:axPos val="l"/>
        <c:majorGridlines>
          <c:spPr>
            <a:ln w="3175">
              <a:solidFill>
                <a:srgbClr val="000000"/>
              </a:solidFill>
              <a:prstDash val="lgDash"/>
            </a:ln>
          </c:spPr>
        </c:majorGridlines>
        <c:title>
          <c:tx>
            <c:rich>
              <a:bodyPr/>
              <a:lstStyle/>
              <a:p>
                <a:pPr>
                  <a:defRPr sz="1000" b="0" i="0" u="none" strike="noStrike" baseline="0">
                    <a:solidFill>
                      <a:srgbClr val="000000"/>
                    </a:solidFill>
                    <a:latin typeface="Calibri"/>
                    <a:ea typeface="Calibri"/>
                    <a:cs typeface="Calibri"/>
                  </a:defRPr>
                </a:pPr>
                <a:r>
                  <a:rPr lang="en-US" sz="1000" b="0" i="0" u="none" strike="noStrike" baseline="0">
                    <a:solidFill>
                      <a:srgbClr val="000000"/>
                    </a:solidFill>
                    <a:latin typeface="Arial"/>
                    <a:cs typeface="Arial"/>
                  </a:rPr>
                  <a:t>7 d average - maximum Temperature </a:t>
                </a:r>
                <a:r>
                  <a:rPr lang="en-US" sz="1000" b="0" i="0" u="none" strike="noStrike" baseline="30000">
                    <a:solidFill>
                      <a:srgbClr val="000000"/>
                    </a:solidFill>
                    <a:latin typeface="Arial"/>
                    <a:cs typeface="Arial"/>
                  </a:rPr>
                  <a:t>o</a:t>
                </a:r>
                <a:r>
                  <a:rPr lang="en-US" sz="1000" b="0" i="0" u="none" strike="noStrike" baseline="0">
                    <a:solidFill>
                      <a:srgbClr val="000000"/>
                    </a:solidFill>
                    <a:latin typeface="Arial"/>
                    <a:cs typeface="Arial"/>
                  </a:rPr>
                  <a:t>C </a:t>
                </a:r>
              </a:p>
            </c:rich>
          </c:tx>
          <c:layout>
            <c:manualLayout>
              <c:xMode val="edge"/>
              <c:yMode val="edge"/>
              <c:x val="1.0452993515086379E-2"/>
              <c:y val="0.27882079173093055"/>
            </c:manualLayout>
          </c:layout>
          <c:overlay val="0"/>
          <c:spPr>
            <a:noFill/>
            <a:ln w="25400">
              <a:noFill/>
            </a:ln>
          </c:spPr>
        </c:title>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75471400"/>
        <c:crosses val="autoZero"/>
        <c:crossBetween val="between"/>
        <c:majorUnit val="1"/>
        <c:minorUnit val="1"/>
      </c:valAx>
      <c:spPr>
        <a:noFill/>
        <a:ln w="3175">
          <a:solidFill>
            <a:srgbClr val="000000"/>
          </a:solidFill>
          <a:prstDash val="solid"/>
        </a:ln>
      </c:spPr>
    </c:plotArea>
    <c:legend>
      <c:legendPos val="r"/>
      <c:legendEntry>
        <c:idx val="0"/>
        <c:txPr>
          <a:bodyPr/>
          <a:lstStyle/>
          <a:p>
            <a:pPr>
              <a:defRPr sz="1200" b="0" i="0" u="none" strike="noStrike" baseline="0">
                <a:solidFill>
                  <a:srgbClr val="000000"/>
                </a:solidFill>
                <a:latin typeface="Arial"/>
                <a:ea typeface="Arial"/>
                <a:cs typeface="Arial"/>
              </a:defRPr>
            </a:pPr>
            <a:endParaRPr lang="en-US"/>
          </a:p>
        </c:txPr>
      </c:legendEntry>
      <c:legendEntry>
        <c:idx val="1"/>
        <c:txPr>
          <a:bodyPr/>
          <a:lstStyle/>
          <a:p>
            <a:pPr>
              <a:defRPr sz="1200" b="0" i="0" u="none" strike="noStrike" baseline="0">
                <a:solidFill>
                  <a:srgbClr val="000000"/>
                </a:solidFill>
                <a:latin typeface="Arial"/>
                <a:ea typeface="Arial"/>
                <a:cs typeface="Arial"/>
              </a:defRPr>
            </a:pPr>
            <a:endParaRPr lang="en-US"/>
          </a:p>
        </c:txPr>
      </c:legendEntry>
      <c:legendEntry>
        <c:idx val="2"/>
        <c:txPr>
          <a:bodyPr/>
          <a:lstStyle/>
          <a:p>
            <a:pPr>
              <a:defRPr sz="1200" b="0" i="0" u="none" strike="noStrike" baseline="0">
                <a:solidFill>
                  <a:srgbClr val="000000"/>
                </a:solidFill>
                <a:latin typeface="Arial"/>
                <a:ea typeface="Arial"/>
                <a:cs typeface="Arial"/>
              </a:defRPr>
            </a:pPr>
            <a:endParaRPr lang="en-US"/>
          </a:p>
        </c:txPr>
      </c:legendEntry>
      <c:layout>
        <c:manualLayout>
          <c:xMode val="edge"/>
          <c:yMode val="edge"/>
          <c:x val="0.38850207264508302"/>
          <c:y val="0.64266834028213615"/>
          <c:w val="0.44773557251025264"/>
          <c:h val="0.21333388889033567"/>
        </c:manualLayout>
      </c:layout>
      <c:overlay val="0"/>
      <c:spPr>
        <a:solidFill>
          <a:srgbClr val="FFFFFF"/>
        </a:solidFill>
        <a:ln w="3175">
          <a:solidFill>
            <a:srgbClr val="000000"/>
          </a:solidFill>
          <a:prstDash val="solid"/>
        </a:ln>
      </c:spPr>
      <c:txPr>
        <a:bodyPr/>
        <a:lstStyle/>
        <a:p>
          <a:pPr>
            <a:defRPr sz="57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lumMod val="60000"/>
                  <a:lumOff val="40000"/>
                </a:schemeClr>
              </a:solidFill>
            </a:ln>
            <a:effectLst/>
          </c:spPr>
          <c:invertIfNegative val="0"/>
          <c:trendline>
            <c:spPr>
              <a:ln w="28575" cap="rnd">
                <a:solidFill>
                  <a:schemeClr val="accent1"/>
                </a:solidFill>
                <a:prstDash val="sysDot"/>
              </a:ln>
              <a:effectLst/>
            </c:spPr>
            <c:trendlineType val="linear"/>
            <c:dispRSqr val="0"/>
            <c:dispEq val="0"/>
          </c:trendline>
          <c:cat>
            <c:strRef>
              <c:f>'Adult Recon'!$G$5:$G$43</c:f>
              <c:strCache>
                <c:ptCount val="39"/>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strCache>
            </c:strRef>
          </c:cat>
          <c:val>
            <c:numRef>
              <c:f>'Adult Recon'!$F$5:$F$43</c:f>
              <c:numCache>
                <c:formatCode>#,##0</c:formatCode>
                <c:ptCount val="39"/>
                <c:pt idx="0">
                  <c:v>9764</c:v>
                </c:pt>
                <c:pt idx="1">
                  <c:v>7364</c:v>
                </c:pt>
                <c:pt idx="2">
                  <c:v>6718</c:v>
                </c:pt>
                <c:pt idx="3">
                  <c:v>6057</c:v>
                </c:pt>
                <c:pt idx="4">
                  <c:v>7907</c:v>
                </c:pt>
                <c:pt idx="5">
                  <c:v>7529</c:v>
                </c:pt>
                <c:pt idx="6">
                  <c:v>6987</c:v>
                </c:pt>
                <c:pt idx="7">
                  <c:v>3749</c:v>
                </c:pt>
                <c:pt idx="8">
                  <c:v>8709</c:v>
                </c:pt>
                <c:pt idx="9">
                  <c:v>8620</c:v>
                </c:pt>
                <c:pt idx="10">
                  <c:v>11244</c:v>
                </c:pt>
                <c:pt idx="11">
                  <c:v>11939</c:v>
                </c:pt>
                <c:pt idx="12">
                  <c:v>8068</c:v>
                </c:pt>
                <c:pt idx="13">
                  <c:v>3834</c:v>
                </c:pt>
                <c:pt idx="14">
                  <c:v>5527</c:v>
                </c:pt>
                <c:pt idx="15">
                  <c:v>3705</c:v>
                </c:pt>
                <c:pt idx="16">
                  <c:v>8820</c:v>
                </c:pt>
                <c:pt idx="17">
                  <c:v>9625</c:v>
                </c:pt>
                <c:pt idx="18">
                  <c:v>9340</c:v>
                </c:pt>
                <c:pt idx="19">
                  <c:v>10311</c:v>
                </c:pt>
                <c:pt idx="20">
                  <c:v>20341</c:v>
                </c:pt>
                <c:pt idx="21">
                  <c:v>16414</c:v>
                </c:pt>
                <c:pt idx="22">
                  <c:v>7762</c:v>
                </c:pt>
                <c:pt idx="23">
                  <c:v>5392</c:v>
                </c:pt>
                <c:pt idx="24">
                  <c:v>13151</c:v>
                </c:pt>
                <c:pt idx="25">
                  <c:v>12899</c:v>
                </c:pt>
                <c:pt idx="26">
                  <c:v>14491</c:v>
                </c:pt>
                <c:pt idx="27">
                  <c:v>14521</c:v>
                </c:pt>
                <c:pt idx="28">
                  <c:v>15771</c:v>
                </c:pt>
                <c:pt idx="29">
                  <c:v>11740</c:v>
                </c:pt>
                <c:pt idx="30">
                  <c:v>7608</c:v>
                </c:pt>
                <c:pt idx="31">
                  <c:v>7613.59</c:v>
                </c:pt>
                <c:pt idx="32">
                  <c:v>7115.5</c:v>
                </c:pt>
                <c:pt idx="33">
                  <c:v>10066</c:v>
                </c:pt>
                <c:pt idx="34">
                  <c:v>18168</c:v>
                </c:pt>
                <c:pt idx="35">
                  <c:v>18785.428915662651</c:v>
                </c:pt>
                <c:pt idx="36">
                  <c:v>20305.079999999998</c:v>
                </c:pt>
                <c:pt idx="37">
                  <c:v>19432</c:v>
                </c:pt>
                <c:pt idx="38">
                  <c:v>18194</c:v>
                </c:pt>
              </c:numCache>
            </c:numRef>
          </c:val>
        </c:ser>
        <c:dLbls>
          <c:showLegendKey val="0"/>
          <c:showVal val="0"/>
          <c:showCatName val="0"/>
          <c:showSerName val="0"/>
          <c:showPercent val="0"/>
          <c:showBubbleSize val="0"/>
        </c:dLbls>
        <c:gapWidth val="219"/>
        <c:overlap val="-27"/>
        <c:axId val="376406240"/>
        <c:axId val="376405064"/>
      </c:barChart>
      <c:catAx>
        <c:axId val="3764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405064"/>
        <c:crosses val="autoZero"/>
        <c:auto val="1"/>
        <c:lblAlgn val="ctr"/>
        <c:lblOffset val="100"/>
        <c:noMultiLvlLbl val="0"/>
      </c:catAx>
      <c:valAx>
        <c:axId val="376405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Adult Population Estimate</a:t>
                </a:r>
                <a:endParaRPr lang="en-US" sz="1600" dirty="0"/>
              </a:p>
            </c:rich>
          </c:tx>
          <c:layout>
            <c:manualLayout>
              <c:xMode val="edge"/>
              <c:yMode val="edge"/>
              <c:x val="4.0404040404040404E-3"/>
              <c:y val="0.3022302893956437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640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39882233821896"/>
          <c:y val="4.2391466269419024E-2"/>
          <c:w val="0.83403302712160987"/>
          <c:h val="0.8326195683872849"/>
        </c:manualLayout>
      </c:layout>
      <c:barChart>
        <c:barDir val="col"/>
        <c:grouping val="clustered"/>
        <c:varyColors val="0"/>
        <c:ser>
          <c:idx val="1"/>
          <c:order val="0"/>
          <c:tx>
            <c:v>Wild</c:v>
          </c:tx>
          <c:spPr>
            <a:solidFill>
              <a:srgbClr val="FFCAAA">
                <a:lumMod val="75000"/>
              </a:srgbClr>
            </a:solidFill>
            <a:ln w="3175">
              <a:solidFill>
                <a:srgbClr val="FFFF00"/>
              </a:solidFill>
            </a:ln>
          </c:spPr>
          <c:invertIfNegative val="0"/>
          <c:cat>
            <c:strRef>
              <c:f>Sheet1!$G$4:$G$41</c:f>
              <c:strCache>
                <c:ptCount val="38"/>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strCache>
            </c:strRef>
          </c:cat>
          <c:val>
            <c:numRef>
              <c:f>Sheet1!$B$4:$B$41</c:f>
              <c:numCache>
                <c:formatCode>#,##0</c:formatCode>
                <c:ptCount val="38"/>
                <c:pt idx="0">
                  <c:v>6600</c:v>
                </c:pt>
                <c:pt idx="1">
                  <c:v>2800</c:v>
                </c:pt>
                <c:pt idx="2">
                  <c:v>4200</c:v>
                </c:pt>
                <c:pt idx="3">
                  <c:v>4100</c:v>
                </c:pt>
                <c:pt idx="4">
                  <c:v>6900</c:v>
                </c:pt>
                <c:pt idx="5">
                  <c:v>6567</c:v>
                </c:pt>
                <c:pt idx="6" formatCode="General">
                  <c:v>8228</c:v>
                </c:pt>
                <c:pt idx="7" formatCode="General">
                  <c:v>7721</c:v>
                </c:pt>
                <c:pt idx="8" formatCode="General">
                  <c:v>9624</c:v>
                </c:pt>
                <c:pt idx="9" formatCode="General">
                  <c:v>6207</c:v>
                </c:pt>
                <c:pt idx="10" formatCode="General">
                  <c:v>5367</c:v>
                </c:pt>
                <c:pt idx="11">
                  <c:v>3546</c:v>
                </c:pt>
                <c:pt idx="12">
                  <c:v>4278</c:v>
                </c:pt>
                <c:pt idx="13">
                  <c:v>3653</c:v>
                </c:pt>
                <c:pt idx="14">
                  <c:v>4826</c:v>
                </c:pt>
                <c:pt idx="15" formatCode="General">
                  <c:v>904</c:v>
                </c:pt>
                <c:pt idx="16">
                  <c:v>1487</c:v>
                </c:pt>
                <c:pt idx="17" formatCode="General">
                  <c:v>482</c:v>
                </c:pt>
                <c:pt idx="18">
                  <c:v>1662</c:v>
                </c:pt>
                <c:pt idx="19">
                  <c:v>3458</c:v>
                </c:pt>
                <c:pt idx="20">
                  <c:v>1820</c:v>
                </c:pt>
                <c:pt idx="21">
                  <c:v>3800</c:v>
                </c:pt>
                <c:pt idx="22">
                  <c:v>4790</c:v>
                </c:pt>
                <c:pt idx="23">
                  <c:v>8985</c:v>
                </c:pt>
                <c:pt idx="24">
                  <c:v>8749</c:v>
                </c:pt>
                <c:pt idx="25">
                  <c:v>9363</c:v>
                </c:pt>
                <c:pt idx="26">
                  <c:v>5524</c:v>
                </c:pt>
                <c:pt idx="27">
                  <c:v>3161</c:v>
                </c:pt>
                <c:pt idx="28">
                  <c:v>3432</c:v>
                </c:pt>
                <c:pt idx="29">
                  <c:v>3986</c:v>
                </c:pt>
                <c:pt idx="30">
                  <c:v>3482</c:v>
                </c:pt>
                <c:pt idx="31">
                  <c:v>4048</c:v>
                </c:pt>
                <c:pt idx="32">
                  <c:v>4236</c:v>
                </c:pt>
                <c:pt idx="33">
                  <c:v>7257</c:v>
                </c:pt>
                <c:pt idx="34">
                  <c:v>5450</c:v>
                </c:pt>
                <c:pt idx="35">
                  <c:v>3749</c:v>
                </c:pt>
                <c:pt idx="36">
                  <c:v>5450</c:v>
                </c:pt>
                <c:pt idx="37">
                  <c:v>5358</c:v>
                </c:pt>
              </c:numCache>
            </c:numRef>
          </c:val>
        </c:ser>
        <c:dLbls>
          <c:showLegendKey val="0"/>
          <c:showVal val="0"/>
          <c:showCatName val="0"/>
          <c:showSerName val="0"/>
          <c:showPercent val="0"/>
          <c:showBubbleSize val="0"/>
        </c:dLbls>
        <c:gapWidth val="150"/>
        <c:axId val="376405848"/>
        <c:axId val="376408200"/>
      </c:barChart>
      <c:catAx>
        <c:axId val="376405848"/>
        <c:scaling>
          <c:orientation val="minMax"/>
        </c:scaling>
        <c:delete val="0"/>
        <c:axPos val="b"/>
        <c:numFmt formatCode="General" sourceLinked="0"/>
        <c:majorTickMark val="out"/>
        <c:minorTickMark val="none"/>
        <c:tickLblPos val="nextTo"/>
        <c:spPr>
          <a:ln>
            <a:solidFill>
              <a:srgbClr val="FFFF00"/>
            </a:solidFill>
          </a:ln>
        </c:spPr>
        <c:txPr>
          <a:bodyPr/>
          <a:lstStyle/>
          <a:p>
            <a:pPr>
              <a:defRPr sz="1400">
                <a:solidFill>
                  <a:srgbClr val="FFFF00"/>
                </a:solidFill>
              </a:defRPr>
            </a:pPr>
            <a:endParaRPr lang="en-US"/>
          </a:p>
        </c:txPr>
        <c:crossAx val="376408200"/>
        <c:crosses val="autoZero"/>
        <c:auto val="1"/>
        <c:lblAlgn val="ctr"/>
        <c:lblOffset val="100"/>
        <c:noMultiLvlLbl val="0"/>
      </c:catAx>
      <c:valAx>
        <c:axId val="376408200"/>
        <c:scaling>
          <c:orientation val="minMax"/>
        </c:scaling>
        <c:delete val="0"/>
        <c:axPos val="l"/>
        <c:majorGridlines>
          <c:spPr>
            <a:ln>
              <a:noFill/>
            </a:ln>
          </c:spPr>
        </c:majorGridlines>
        <c:title>
          <c:tx>
            <c:rich>
              <a:bodyPr/>
              <a:lstStyle/>
              <a:p>
                <a:pPr>
                  <a:defRPr sz="1400">
                    <a:solidFill>
                      <a:srgbClr val="FFFF99"/>
                    </a:solidFill>
                  </a:defRPr>
                </a:pPr>
                <a:r>
                  <a:rPr lang="en-US" sz="1400" dirty="0" smtClean="0">
                    <a:solidFill>
                      <a:srgbClr val="FFFF99"/>
                    </a:solidFill>
                  </a:rPr>
                  <a:t>Escapement Estimate</a:t>
                </a:r>
                <a:endParaRPr lang="en-US" sz="1400" dirty="0">
                  <a:solidFill>
                    <a:srgbClr val="FFFF99"/>
                  </a:solidFill>
                </a:endParaRPr>
              </a:p>
            </c:rich>
          </c:tx>
          <c:layout/>
          <c:overlay val="0"/>
        </c:title>
        <c:numFmt formatCode="#,##0" sourceLinked="1"/>
        <c:majorTickMark val="out"/>
        <c:minorTickMark val="none"/>
        <c:tickLblPos val="nextTo"/>
        <c:spPr>
          <a:ln>
            <a:solidFill>
              <a:srgbClr val="FFFF00"/>
            </a:solidFill>
          </a:ln>
        </c:spPr>
        <c:txPr>
          <a:bodyPr/>
          <a:lstStyle/>
          <a:p>
            <a:pPr>
              <a:defRPr sz="2000">
                <a:solidFill>
                  <a:srgbClr val="FFFF00"/>
                </a:solidFill>
              </a:defRPr>
            </a:pPr>
            <a:endParaRPr lang="en-US"/>
          </a:p>
        </c:txPr>
        <c:crossAx val="376405848"/>
        <c:crosses val="autoZero"/>
        <c:crossBetween val="between"/>
      </c:valAx>
      <c:spPr>
        <a:ln>
          <a:solidFill>
            <a:srgbClr val="FFFF00"/>
          </a:solidFill>
        </a:ln>
      </c:spPr>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51700">
            <a:schemeClr val="phClr">
              <a:lumMod val="60000"/>
              <a:lumOff val="40000"/>
            </a:schemeClr>
          </a:gs>
          <a:gs pos="0">
            <a:schemeClr val="phClr"/>
          </a:gs>
          <a:gs pos="100000">
            <a:schemeClr val="phClr"/>
          </a:gs>
        </a:gsLst>
        <a:lin ang="5400000" scaled="0"/>
      </a:gradFill>
    </cs:spPr>
  </cs:dataPoint>
  <cs:dataPoint3D>
    <cs:lnRef idx="0"/>
    <cs:fillRef idx="0">
      <cs:styleClr val="auto"/>
    </cs:fillRef>
    <cs:effectRef idx="0"/>
    <cs:fontRef idx="minor">
      <a:schemeClr val="tx1"/>
    </cs:fontRef>
    <cs:spPr>
      <a:gradFill>
        <a:gsLst>
          <a:gs pos="51700">
            <a:schemeClr val="phClr">
              <a:lumMod val="60000"/>
              <a:lumOff val="40000"/>
            </a:schemeClr>
          </a:gs>
          <a:gs pos="0">
            <a:schemeClr val="phClr"/>
          </a:gs>
          <a:gs pos="100000">
            <a:schemeClr val="phClr"/>
          </a:gs>
        </a:gsLst>
        <a:lin ang="5400000" scaled="0"/>
      </a:gra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25400" cap="sq"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spc="2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50000"/>
        <a:lumOff val="50000"/>
      </a:schemeClr>
    </cs:fontRef>
    <cs:defRPr sz="1400" b="1" i="0" kern="1200" spc="2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t" anchorCtr="0" compatLnSpc="1">
            <a:prstTxWarp prst="textNoShape">
              <a:avLst/>
            </a:prstTxWarp>
          </a:bodyPr>
          <a:lstStyle>
            <a:lvl1pPr algn="l">
              <a:defRPr sz="1200">
                <a:effectLst>
                  <a:outerShdw blurRad="38100" dist="38100" dir="2700000" algn="tl">
                    <a:srgbClr val="C0C0C0"/>
                  </a:outerShdw>
                </a:effectLst>
                <a:latin typeface="Arial Rounded MT Bold" pitchFamily="34" charset="0"/>
              </a:defRPr>
            </a:lvl1pPr>
          </a:lstStyle>
          <a:p>
            <a:endParaRPr lang="en-US" altLang="en-US"/>
          </a:p>
        </p:txBody>
      </p:sp>
      <p:sp>
        <p:nvSpPr>
          <p:cNvPr id="203779"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t" anchorCtr="0" compatLnSpc="1">
            <a:prstTxWarp prst="textNoShape">
              <a:avLst/>
            </a:prstTxWarp>
          </a:bodyPr>
          <a:lstStyle>
            <a:lvl1pPr algn="r">
              <a:defRPr sz="1200">
                <a:effectLst>
                  <a:outerShdw blurRad="38100" dist="38100" dir="2700000" algn="tl">
                    <a:srgbClr val="C0C0C0"/>
                  </a:outerShdw>
                </a:effectLst>
                <a:latin typeface="Arial Rounded MT Bold" pitchFamily="34" charset="0"/>
              </a:defRPr>
            </a:lvl1pPr>
          </a:lstStyle>
          <a:p>
            <a:endParaRPr lang="en-US" altLang="en-US"/>
          </a:p>
        </p:txBody>
      </p:sp>
      <p:sp>
        <p:nvSpPr>
          <p:cNvPr id="203780"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b" anchorCtr="0" compatLnSpc="1">
            <a:prstTxWarp prst="textNoShape">
              <a:avLst/>
            </a:prstTxWarp>
          </a:bodyPr>
          <a:lstStyle>
            <a:lvl1pPr algn="l">
              <a:defRPr sz="1200">
                <a:effectLst>
                  <a:outerShdw blurRad="38100" dist="38100" dir="2700000" algn="tl">
                    <a:srgbClr val="C0C0C0"/>
                  </a:outerShdw>
                </a:effectLst>
                <a:latin typeface="Arial Rounded MT Bold" pitchFamily="34" charset="0"/>
              </a:defRPr>
            </a:lvl1pPr>
          </a:lstStyle>
          <a:p>
            <a:endParaRPr lang="en-US" altLang="en-US"/>
          </a:p>
        </p:txBody>
      </p:sp>
      <p:sp>
        <p:nvSpPr>
          <p:cNvPr id="203781"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b" anchorCtr="0" compatLnSpc="1">
            <a:prstTxWarp prst="textNoShape">
              <a:avLst/>
            </a:prstTxWarp>
          </a:bodyPr>
          <a:lstStyle>
            <a:lvl1pPr algn="r">
              <a:defRPr sz="1200">
                <a:effectLst>
                  <a:outerShdw blurRad="38100" dist="38100" dir="2700000" algn="tl">
                    <a:srgbClr val="C0C0C0"/>
                  </a:outerShdw>
                </a:effectLst>
                <a:latin typeface="Arial Rounded MT Bold" pitchFamily="34" charset="0"/>
              </a:defRPr>
            </a:lvl1pPr>
          </a:lstStyle>
          <a:p>
            <a:fld id="{6AB073FF-9D8A-4377-AF97-AF10C2716DE0}" type="slidenum">
              <a:rPr lang="en-US" altLang="en-US"/>
              <a:pPr/>
              <a:t>‹#›</a:t>
            </a:fld>
            <a:endParaRPr lang="en-US" altLang="en-US"/>
          </a:p>
        </p:txBody>
      </p:sp>
    </p:spTree>
    <p:extLst>
      <p:ext uri="{BB962C8B-B14F-4D97-AF65-F5344CB8AC3E}">
        <p14:creationId xmlns:p14="http://schemas.microsoft.com/office/powerpoint/2010/main" val="146215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t" anchorCtr="0" compatLnSpc="1">
            <a:prstTxWarp prst="textNoShape">
              <a:avLst/>
            </a:prstTxWarp>
          </a:bodyPr>
          <a:lstStyle>
            <a:lvl1pPr algn="l">
              <a:defRPr sz="1200">
                <a:effectLst/>
                <a:latin typeface="Arial Rounded MT Bold" pitchFamily="34" charset="0"/>
              </a:defRPr>
            </a:lvl1pPr>
          </a:lstStyle>
          <a:p>
            <a:endParaRPr lang="en-US" altLang="en-US"/>
          </a:p>
        </p:txBody>
      </p:sp>
      <p:sp>
        <p:nvSpPr>
          <p:cNvPr id="22531"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t" anchorCtr="0" compatLnSpc="1">
            <a:prstTxWarp prst="textNoShape">
              <a:avLst/>
            </a:prstTxWarp>
          </a:bodyPr>
          <a:lstStyle>
            <a:lvl1pPr algn="r">
              <a:defRPr sz="1200">
                <a:effectLst/>
                <a:latin typeface="Arial Rounded MT Bold" pitchFamily="34" charset="0"/>
              </a:defRPr>
            </a:lvl1pPr>
          </a:lstStyle>
          <a:p>
            <a:endParaRPr lang="en-US" altLang="en-US"/>
          </a:p>
        </p:txBody>
      </p:sp>
      <p:sp>
        <p:nvSpPr>
          <p:cNvPr id="22532" name="Rectangle 4"/>
          <p:cNvSpPr>
            <a:spLocks noGrp="1" noRot="1" noChangeAspect="1" noChangeArrowheads="1" noTextEdit="1"/>
          </p:cNvSpPr>
          <p:nvPr>
            <p:ph type="sldImg" idx="2"/>
          </p:nvPr>
        </p:nvSpPr>
        <p:spPr bwMode="auto">
          <a:xfrm>
            <a:off x="890588"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4"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b" anchorCtr="0" compatLnSpc="1">
            <a:prstTxWarp prst="textNoShape">
              <a:avLst/>
            </a:prstTxWarp>
          </a:bodyPr>
          <a:lstStyle>
            <a:lvl1pPr algn="l">
              <a:defRPr sz="1200">
                <a:effectLst/>
                <a:latin typeface="Arial Rounded MT Bold" pitchFamily="34" charset="0"/>
              </a:defRPr>
            </a:lvl1pPr>
          </a:lstStyle>
          <a:p>
            <a:endParaRPr lang="en-US" altLang="en-US"/>
          </a:p>
        </p:txBody>
      </p:sp>
      <p:sp>
        <p:nvSpPr>
          <p:cNvPr id="22535"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7" rIns="93172" bIns="46587" numCol="1" anchor="b" anchorCtr="0" compatLnSpc="1">
            <a:prstTxWarp prst="textNoShape">
              <a:avLst/>
            </a:prstTxWarp>
          </a:bodyPr>
          <a:lstStyle>
            <a:lvl1pPr algn="r">
              <a:defRPr sz="1200">
                <a:effectLst/>
                <a:latin typeface="Arial Rounded MT Bold" pitchFamily="34" charset="0"/>
              </a:defRPr>
            </a:lvl1pPr>
          </a:lstStyle>
          <a:p>
            <a:fld id="{2985C580-D6DA-44E4-81D0-719A4DAF16ED}" type="slidenum">
              <a:rPr lang="en-US" altLang="en-US"/>
              <a:pPr/>
              <a:t>‹#›</a:t>
            </a:fld>
            <a:endParaRPr lang="en-US" altLang="en-US"/>
          </a:p>
        </p:txBody>
      </p:sp>
    </p:spTree>
    <p:extLst>
      <p:ext uri="{BB962C8B-B14F-4D97-AF65-F5344CB8AC3E}">
        <p14:creationId xmlns:p14="http://schemas.microsoft.com/office/powerpoint/2010/main" val="866202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a:t>
            </a:fld>
            <a:endParaRPr lang="en-US" altLang="en-US"/>
          </a:p>
        </p:txBody>
      </p:sp>
    </p:spTree>
    <p:extLst>
      <p:ext uri="{BB962C8B-B14F-4D97-AF65-F5344CB8AC3E}">
        <p14:creationId xmlns:p14="http://schemas.microsoft.com/office/powerpoint/2010/main" val="174259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Condition factor estimates of mature trout were also very similar to previous estimates.</a:t>
            </a:r>
          </a:p>
          <a:p>
            <a:r>
              <a:rPr lang="en-US" dirty="0" smtClean="0"/>
              <a:t>Unknown mature trout were fish measured greater than 300 mm.</a:t>
            </a:r>
          </a:p>
          <a:p>
            <a:r>
              <a:rPr lang="en-US" dirty="0" smtClean="0"/>
              <a:t>Known mature trout were fish that were lethally sampled.</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10</a:t>
            </a:fld>
            <a:endParaRPr lang="en-US" altLang="en-US"/>
          </a:p>
        </p:txBody>
      </p:sp>
    </p:spTree>
    <p:extLst>
      <p:ext uri="{BB962C8B-B14F-4D97-AF65-F5344CB8AC3E}">
        <p14:creationId xmlns:p14="http://schemas.microsoft.com/office/powerpoint/2010/main" val="180776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previous slide</a:t>
            </a:r>
          </a:p>
          <a:p>
            <a:r>
              <a:rPr lang="en-US" dirty="0" smtClean="0"/>
              <a:t>Of note, in literature searches, reports from similar studies have reported K factors of wild stream rainbow trout on the </a:t>
            </a:r>
            <a:r>
              <a:rPr lang="en-US" dirty="0" err="1" smtClean="0"/>
              <a:t>Kanektok</a:t>
            </a:r>
            <a:r>
              <a:rPr lang="en-US" dirty="0" smtClean="0"/>
              <a:t> River, Alaska, at 1.15 (with some variation based on age)(Wagner 1991) and on the Kings River (</a:t>
            </a:r>
            <a:r>
              <a:rPr lang="en-US" dirty="0" err="1" smtClean="0"/>
              <a:t>tailwater</a:t>
            </a:r>
            <a:r>
              <a:rPr lang="en-US" dirty="0" smtClean="0"/>
              <a:t> below Pine Flat Dam) at 1.13 on average (Hanson 2005).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11</a:t>
            </a:fld>
            <a:endParaRPr lang="en-US" altLang="en-US"/>
          </a:p>
        </p:txBody>
      </p:sp>
    </p:spTree>
    <p:extLst>
      <p:ext uri="{BB962C8B-B14F-4D97-AF65-F5344CB8AC3E}">
        <p14:creationId xmlns:p14="http://schemas.microsoft.com/office/powerpoint/2010/main" val="289535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not conducted surveys to estimate redband densities due to the expense, time demand, and the fact that our ability to measure change based on density estimates would be questionable due to wide confidence intervals and extreme natural variation in densities within these study areas (see next slide).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12</a:t>
            </a:fld>
            <a:endParaRPr lang="en-US" altLang="en-US"/>
          </a:p>
        </p:txBody>
      </p:sp>
    </p:spTree>
    <p:extLst>
      <p:ext uri="{BB962C8B-B14F-4D97-AF65-F5344CB8AC3E}">
        <p14:creationId xmlns:p14="http://schemas.microsoft.com/office/powerpoint/2010/main" val="345551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density estimates in the North </a:t>
            </a:r>
            <a:r>
              <a:rPr lang="en-US" dirty="0" smtClean="0"/>
              <a:t>Junction </a:t>
            </a:r>
            <a:r>
              <a:rPr lang="en-US" dirty="0" smtClean="0"/>
              <a:t>study area shows that </a:t>
            </a:r>
            <a:r>
              <a:rPr lang="en-US" dirty="0"/>
              <a:t>n</a:t>
            </a:r>
            <a:r>
              <a:rPr lang="en-US" dirty="0" smtClean="0"/>
              <a:t>atural </a:t>
            </a:r>
            <a:r>
              <a:rPr lang="en-US" dirty="0"/>
              <a:t>variability and fluctuations of trout densities can be extreme from year to year. </a:t>
            </a:r>
            <a:r>
              <a:rPr lang="en-US" dirty="0" smtClean="0"/>
              <a:t>So again, measuring change could be very difficult.</a:t>
            </a:r>
          </a:p>
          <a:p>
            <a:endParaRPr lang="en-US" dirty="0"/>
          </a:p>
          <a:p>
            <a:r>
              <a:rPr lang="en-US" dirty="0" smtClean="0"/>
              <a:t>Also, please note the wide confidence intervals on some years, which also complicates measuring change.</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13</a:t>
            </a:fld>
            <a:endParaRPr lang="en-US" altLang="en-US"/>
          </a:p>
        </p:txBody>
      </p:sp>
    </p:spTree>
    <p:extLst>
      <p:ext uri="{BB962C8B-B14F-4D97-AF65-F5344CB8AC3E}">
        <p14:creationId xmlns:p14="http://schemas.microsoft.com/office/powerpoint/2010/main" val="310678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rates from back calculations from length at age were good in 2014 and 2015 and similar to historical data in Schroeder (1989), the current data suggests it is slightly better than historical back calculations, we will continue to evaluate if growth is as good or better than historical data.</a:t>
            </a:r>
          </a:p>
          <a:p>
            <a:endParaRPr lang="en-US" dirty="0"/>
          </a:p>
          <a:p>
            <a:r>
              <a:rPr lang="en-US" dirty="0" smtClean="0"/>
              <a:t>Fish condition of the fish sampled in 2014 and 2015 was good. Current data is very similar to data reported in Schroeder (1989).</a:t>
            </a:r>
          </a:p>
          <a:p>
            <a:endParaRPr lang="en-US" dirty="0"/>
          </a:p>
          <a:p>
            <a:r>
              <a:rPr lang="en-US" dirty="0" smtClean="0"/>
              <a:t>There has been continual questions regarding ODFW not estimating fish densities, we are reluctant to estimate densities for a number of reasons, primarily we feel our ability to detect change from prior to the selective water </a:t>
            </a:r>
            <a:r>
              <a:rPr lang="en-US" dirty="0" err="1" smtClean="0"/>
              <a:t>withdrawl</a:t>
            </a:r>
            <a:r>
              <a:rPr lang="en-US" dirty="0" smtClean="0"/>
              <a:t> would be very difficult due to previous data showing that densities of redband trout in the Deschutes are highly variable (please see next slide).</a:t>
            </a:r>
          </a:p>
          <a:p>
            <a:endParaRPr lang="en-US" dirty="0"/>
          </a:p>
          <a:p>
            <a:r>
              <a:rPr lang="en-US" dirty="0" smtClean="0"/>
              <a:t>We have seen no signs of population stress such as a precipitous decline in growth or condition of redband when comparing our current data to historical data. </a:t>
            </a:r>
          </a:p>
          <a:p>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14</a:t>
            </a:fld>
            <a:endParaRPr lang="en-US" altLang="en-US" dirty="0"/>
          </a:p>
        </p:txBody>
      </p:sp>
    </p:spTree>
    <p:extLst>
      <p:ext uri="{BB962C8B-B14F-4D97-AF65-F5344CB8AC3E}">
        <p14:creationId xmlns:p14="http://schemas.microsoft.com/office/powerpoint/2010/main" val="394994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Steelhead anglers in the lower Deschutes have been reporting and discussing low numbers of hatchery fish in the lower Deschutes from what they can recall catching in the past. This is not their imagination, anglers have in fact been catching fewer hatchery steelhead in the past several years.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15</a:t>
            </a:fld>
            <a:endParaRPr lang="en-US" altLang="en-US"/>
          </a:p>
        </p:txBody>
      </p:sp>
    </p:spTree>
    <p:extLst>
      <p:ext uri="{BB962C8B-B14F-4D97-AF65-F5344CB8AC3E}">
        <p14:creationId xmlns:p14="http://schemas.microsoft.com/office/powerpoint/2010/main" val="384484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 reason why anglers are catching fewer hatchery steelhead in the Deschutes is that there are fewer hatchery fish present than the previous about 15 years.</a:t>
            </a:r>
            <a:r>
              <a:rPr lang="en-US" dirty="0"/>
              <a:t> </a:t>
            </a:r>
            <a:r>
              <a:rPr lang="en-US" dirty="0" smtClean="0"/>
              <a:t>The number of out of basin hatchery strays in the Deschutes are the lowest they have been since the mid 1990’s. We estimated a range from about 5,000 to 25,000 out of basin strays upstream of Sherars Falls from the late 1990’s to 2010 and have seen a decline to about 2,000 strays in 2015. Round Butte (Deschutes Stock) hatchery fish generally range from about 3,000 to 5,000 per year. </a:t>
            </a:r>
          </a:p>
          <a:p>
            <a:endParaRPr lang="en-US" dirty="0"/>
          </a:p>
          <a:p>
            <a:r>
              <a:rPr lang="en-US" dirty="0" smtClean="0"/>
              <a:t>Our creel data shows that out of basin strays have traditionally accounted for about 70% of the hatchery fish harvested on average in the lower 43 miles of the Deschutes fishery.</a:t>
            </a:r>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16</a:t>
            </a:fld>
            <a:endParaRPr lang="en-US" altLang="en-US"/>
          </a:p>
        </p:txBody>
      </p:sp>
    </p:spTree>
    <p:extLst>
      <p:ext uri="{BB962C8B-B14F-4D97-AF65-F5344CB8AC3E}">
        <p14:creationId xmlns:p14="http://schemas.microsoft.com/office/powerpoint/2010/main" val="1943517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Wild steelhead continue to be the largest component of the estimated steelhead catch in the lower 43 miles of the Deschutes fishery averaging several thousand fish caught per year. In contrast, hatchery fish harvested appears to be slightly declining. </a:t>
            </a:r>
          </a:p>
          <a:p>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17</a:t>
            </a:fld>
            <a:endParaRPr lang="en-US" altLang="en-US"/>
          </a:p>
        </p:txBody>
      </p:sp>
    </p:spTree>
    <p:extLst>
      <p:ext uri="{BB962C8B-B14F-4D97-AF65-F5344CB8AC3E}">
        <p14:creationId xmlns:p14="http://schemas.microsoft.com/office/powerpoint/2010/main" val="414463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anglers have theorized that changes in water temperatures from the SWW have reduced the number of steelhead straying into the Deschutes.</a:t>
            </a:r>
            <a:r>
              <a:rPr lang="en-US" dirty="0"/>
              <a:t> </a:t>
            </a:r>
            <a:r>
              <a:rPr lang="en-US" dirty="0" smtClean="0"/>
              <a:t>We don’t believe that is the case.</a:t>
            </a:r>
          </a:p>
          <a:p>
            <a:endParaRPr lang="en-US" dirty="0"/>
          </a:p>
          <a:p>
            <a:r>
              <a:rPr lang="en-US" dirty="0" smtClean="0"/>
              <a:t>This graph displays hatchery steelhead passage over The Dalles Dam in 2014 and 2015. As you can see, the bulk of the run occurs at the very end of August and continues through September. However….see next slide.</a:t>
            </a:r>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18</a:t>
            </a:fld>
            <a:endParaRPr lang="en-US" altLang="en-US"/>
          </a:p>
        </p:txBody>
      </p:sp>
    </p:spTree>
    <p:extLst>
      <p:ext uri="{BB962C8B-B14F-4D97-AF65-F5344CB8AC3E}">
        <p14:creationId xmlns:p14="http://schemas.microsoft.com/office/powerpoint/2010/main" val="299909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2010, peak high water temperatures in the lower Deschutes occurred in late August and September (Black line in  Graph). Under the new temperature controls to mimic a more natural temperature regime, peak water temperatures occur in July (2015 observed in blue). </a:t>
            </a:r>
          </a:p>
          <a:p>
            <a:endParaRPr lang="en-US" dirty="0"/>
          </a:p>
          <a:p>
            <a:r>
              <a:rPr lang="en-US" dirty="0" smtClean="0"/>
              <a:t>If steelhead stray rates were driven by temperatures, more steelhead should be straying under the current temperature releases than prior to the temperature control due to the bulk of the hatchery run passing over The Dalles Dam in late August and September where temperatures are now colder than prior to 2010.</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19</a:t>
            </a:fld>
            <a:endParaRPr lang="en-US" altLang="en-US"/>
          </a:p>
        </p:txBody>
      </p:sp>
    </p:spTree>
    <p:extLst>
      <p:ext uri="{BB962C8B-B14F-4D97-AF65-F5344CB8AC3E}">
        <p14:creationId xmlns:p14="http://schemas.microsoft.com/office/powerpoint/2010/main" val="17378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a:t>
            </a:fld>
            <a:endParaRPr lang="en-US" altLang="en-US"/>
          </a:p>
        </p:txBody>
      </p:sp>
    </p:spTree>
    <p:extLst>
      <p:ext uri="{BB962C8B-B14F-4D97-AF65-F5344CB8AC3E}">
        <p14:creationId xmlns:p14="http://schemas.microsoft.com/office/powerpoint/2010/main" val="332794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the most likely reason for the reduction of strays in the Deschutes is due to the reduction of smolt barging in the Columbia River, as mandated in the Columbia River </a:t>
            </a:r>
            <a:r>
              <a:rPr lang="en-US" dirty="0" err="1" smtClean="0"/>
              <a:t>BiOp</a:t>
            </a:r>
            <a:r>
              <a:rPr lang="en-US" dirty="0" smtClean="0"/>
              <a:t>.</a:t>
            </a:r>
          </a:p>
          <a:p>
            <a:endParaRPr lang="en-US" dirty="0"/>
          </a:p>
          <a:p>
            <a:r>
              <a:rPr lang="en-US" dirty="0" smtClean="0"/>
              <a:t>In the John Day Basin, we have also observed a reduction in strays as shown by the gray bars which represent the </a:t>
            </a:r>
            <a:r>
              <a:rPr lang="en-US" dirty="0" err="1" smtClean="0"/>
              <a:t>PHoS</a:t>
            </a:r>
            <a:r>
              <a:rPr lang="en-US" dirty="0" smtClean="0"/>
              <a:t> (Percent Hatchery on Spawning grounds). The reduction in strays corresponds to the reduction in </a:t>
            </a:r>
            <a:r>
              <a:rPr lang="en-US" dirty="0" err="1" smtClean="0"/>
              <a:t>PHoS</a:t>
            </a:r>
            <a:r>
              <a:rPr lang="en-US" dirty="0" smtClean="0"/>
              <a:t> in the John Day Basin.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20</a:t>
            </a:fld>
            <a:endParaRPr lang="en-US" altLang="en-US"/>
          </a:p>
        </p:txBody>
      </p:sp>
    </p:spTree>
    <p:extLst>
      <p:ext uri="{BB962C8B-B14F-4D97-AF65-F5344CB8AC3E}">
        <p14:creationId xmlns:p14="http://schemas.microsoft.com/office/powerpoint/2010/main" val="4221724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Proportion of wild steelhead barged, represented by the dashed line, was also significantly reduced.</a:t>
            </a:r>
          </a:p>
          <a:p>
            <a:endParaRPr lang="en-US" dirty="0"/>
          </a:p>
          <a:p>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21</a:t>
            </a:fld>
            <a:endParaRPr lang="en-US" altLang="en-US"/>
          </a:p>
        </p:txBody>
      </p:sp>
    </p:spTree>
    <p:extLst>
      <p:ext uri="{BB962C8B-B14F-4D97-AF65-F5344CB8AC3E}">
        <p14:creationId xmlns:p14="http://schemas.microsoft.com/office/powerpoint/2010/main" val="96539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22</a:t>
            </a:fld>
            <a:endParaRPr lang="en-US" altLang="en-US"/>
          </a:p>
        </p:txBody>
      </p:sp>
    </p:spTree>
    <p:extLst>
      <p:ext uri="{BB962C8B-B14F-4D97-AF65-F5344CB8AC3E}">
        <p14:creationId xmlns:p14="http://schemas.microsoft.com/office/powerpoint/2010/main" val="1830014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23</a:t>
            </a:fld>
            <a:endParaRPr lang="en-US" altLang="en-US"/>
          </a:p>
        </p:txBody>
      </p:sp>
    </p:spTree>
    <p:extLst>
      <p:ext uri="{BB962C8B-B14F-4D97-AF65-F5344CB8AC3E}">
        <p14:creationId xmlns:p14="http://schemas.microsoft.com/office/powerpoint/2010/main" val="3620182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estimated total escapement of adult wild fall chinook in the Deschutes River since 1977. The past five run years have been some the highest on record.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24</a:t>
            </a:fld>
            <a:endParaRPr lang="en-US" altLang="en-US"/>
          </a:p>
        </p:txBody>
      </p:sp>
    </p:spTree>
    <p:extLst>
      <p:ext uri="{BB962C8B-B14F-4D97-AF65-F5344CB8AC3E}">
        <p14:creationId xmlns:p14="http://schemas.microsoft.com/office/powerpoint/2010/main" val="3848338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Wild steelhead estimates above Sherars Falls have remained stable, comparable to most years on record.</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25</a:t>
            </a:fld>
            <a:endParaRPr lang="en-US" altLang="en-US"/>
          </a:p>
        </p:txBody>
      </p:sp>
    </p:spTree>
    <p:extLst>
      <p:ext uri="{BB962C8B-B14F-4D97-AF65-F5344CB8AC3E}">
        <p14:creationId xmlns:p14="http://schemas.microsoft.com/office/powerpoint/2010/main" val="2370639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26</a:t>
            </a:fld>
            <a:endParaRPr lang="en-US" altLang="en-US"/>
          </a:p>
        </p:txBody>
      </p:sp>
    </p:spTree>
    <p:extLst>
      <p:ext uri="{BB962C8B-B14F-4D97-AF65-F5344CB8AC3E}">
        <p14:creationId xmlns:p14="http://schemas.microsoft.com/office/powerpoint/2010/main" val="19713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27</a:t>
            </a:fld>
            <a:endParaRPr lang="en-US" altLang="en-US"/>
          </a:p>
        </p:txBody>
      </p:sp>
    </p:spTree>
    <p:extLst>
      <p:ext uri="{BB962C8B-B14F-4D97-AF65-F5344CB8AC3E}">
        <p14:creationId xmlns:p14="http://schemas.microsoft.com/office/powerpoint/2010/main" val="12772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the redband trout monitoring.</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3</a:t>
            </a:fld>
            <a:endParaRPr lang="en-US" altLang="en-US"/>
          </a:p>
        </p:txBody>
      </p:sp>
    </p:spTree>
    <p:extLst>
      <p:ext uri="{BB962C8B-B14F-4D97-AF65-F5344CB8AC3E}">
        <p14:creationId xmlns:p14="http://schemas.microsoft.com/office/powerpoint/2010/main" val="93219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a drift boat with electrofishing gear to sample trout.</a:t>
            </a:r>
          </a:p>
          <a:p>
            <a:endParaRPr lang="en-US" dirty="0" smtClean="0"/>
          </a:p>
          <a:p>
            <a:r>
              <a:rPr lang="en-US" dirty="0" smtClean="0"/>
              <a:t>Current monitoring sections were designated and sampled based on the historic sections that were sampled in the 1970’s, 1980’s, and 1990’s.</a:t>
            </a:r>
          </a:p>
          <a:p>
            <a:endParaRPr lang="en-US" dirty="0"/>
          </a:p>
          <a:p>
            <a:r>
              <a:rPr lang="en-US" dirty="0" smtClean="0"/>
              <a:t>We have sampled all four sections in late winter/early spring in 2014, 2015, and 2016.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4</a:t>
            </a:fld>
            <a:endParaRPr lang="en-US" altLang="en-US"/>
          </a:p>
        </p:txBody>
      </p:sp>
    </p:spTree>
    <p:extLst>
      <p:ext uri="{BB962C8B-B14F-4D97-AF65-F5344CB8AC3E}">
        <p14:creationId xmlns:p14="http://schemas.microsoft.com/office/powerpoint/2010/main" val="330638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sampled length and weight and removed scales from live trout. Otoliths and stomachs were removed from lethally sampled fish.</a:t>
            </a:r>
          </a:p>
          <a:p>
            <a:endParaRPr lang="en-US" dirty="0"/>
          </a:p>
          <a:p>
            <a:r>
              <a:rPr lang="en-US" dirty="0" smtClean="0"/>
              <a:t>Evaluating the length and weight relationship we can determine the body condition of fish sampled based on the weight of the fish at length. (i.e. how fat or skinny) We are using Fulton’s Condition Factor (K) to determine condition, primarily because (K) was reported in historical reports (Schroeder and Smith 1989).</a:t>
            </a:r>
          </a:p>
          <a:p>
            <a:endParaRPr lang="en-US" dirty="0"/>
          </a:p>
          <a:p>
            <a:r>
              <a:rPr lang="en-US" dirty="0" smtClean="0"/>
              <a:t>Scales are mounted and read to determine age distribution, length at age, and back-calculations of growth at age.</a:t>
            </a:r>
          </a:p>
          <a:p>
            <a:endParaRPr lang="en-US" dirty="0"/>
          </a:p>
          <a:p>
            <a:r>
              <a:rPr lang="en-US" dirty="0" smtClean="0"/>
              <a:t>Otoliths are taken to evaluate additional age parameters, stomachs are taken from diet analysis, stage of maturity is recorded. This data is not reported in this presentation.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5</a:t>
            </a:fld>
            <a:endParaRPr lang="en-US" altLang="en-US"/>
          </a:p>
        </p:txBody>
      </p:sp>
    </p:spTree>
    <p:extLst>
      <p:ext uri="{BB962C8B-B14F-4D97-AF65-F5344CB8AC3E}">
        <p14:creationId xmlns:p14="http://schemas.microsoft.com/office/powerpoint/2010/main" val="71430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6</a:t>
            </a:fld>
            <a:endParaRPr lang="en-US" altLang="en-US"/>
          </a:p>
        </p:txBody>
      </p:sp>
    </p:spTree>
    <p:extLst>
      <p:ext uri="{BB962C8B-B14F-4D97-AF65-F5344CB8AC3E}">
        <p14:creationId xmlns:p14="http://schemas.microsoft.com/office/powerpoint/2010/main" val="201898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age at length of the fish sampled, we can estimate growth of a trout by examining annulus of trout scales (growth rings), and back-calculate annual growth of each fish we sampled. </a:t>
            </a:r>
          </a:p>
          <a:p>
            <a:endParaRPr lang="en-US" dirty="0"/>
          </a:p>
          <a:p>
            <a:r>
              <a:rPr lang="en-US" dirty="0" smtClean="0"/>
              <a:t>The mean back-calculated growth of redband trout sampled in both 2014 and 2015 are in general equal to or higher than data collected in the same sample sections in the 1970’s and 1980’s</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7</a:t>
            </a:fld>
            <a:endParaRPr lang="en-US" altLang="en-US"/>
          </a:p>
        </p:txBody>
      </p:sp>
    </p:spTree>
    <p:extLst>
      <p:ext uri="{BB962C8B-B14F-4D97-AF65-F5344CB8AC3E}">
        <p14:creationId xmlns:p14="http://schemas.microsoft.com/office/powerpoint/2010/main" val="334637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dirty="0" smtClean="0"/>
              <a:t>tandards for (K) in wild stream salmonids are not technically set.</a:t>
            </a:r>
          </a:p>
          <a:p>
            <a:r>
              <a:rPr lang="en-US" dirty="0" smtClean="0"/>
              <a:t>These ranges are displayed to give the audience an idea of what the condition factors infer.</a:t>
            </a:r>
          </a:p>
          <a:p>
            <a:r>
              <a:rPr lang="en-US" dirty="0" smtClean="0"/>
              <a:t> In general, any wild stream salmonid over 1.1 (K) is considered in good natural condition.</a:t>
            </a:r>
          </a:p>
          <a:p>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8</a:t>
            </a:fld>
            <a:endParaRPr lang="en-US" altLang="en-US"/>
          </a:p>
        </p:txBody>
      </p:sp>
    </p:spTree>
    <p:extLst>
      <p:ext uri="{BB962C8B-B14F-4D97-AF65-F5344CB8AC3E}">
        <p14:creationId xmlns:p14="http://schemas.microsoft.com/office/powerpoint/2010/main" val="388010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Condition factors of immature redband trout, fish sampled that were less than 300 mm, were similar in 2014 and 2015 to previous estimates of condition. </a:t>
            </a:r>
            <a:endParaRPr lang="en-US" dirty="0"/>
          </a:p>
        </p:txBody>
      </p:sp>
      <p:sp>
        <p:nvSpPr>
          <p:cNvPr id="4" name="Slide Number Placeholder 3"/>
          <p:cNvSpPr>
            <a:spLocks noGrp="1"/>
          </p:cNvSpPr>
          <p:nvPr>
            <p:ph type="sldNum" sz="quarter" idx="10"/>
          </p:nvPr>
        </p:nvSpPr>
        <p:spPr/>
        <p:txBody>
          <a:bodyPr/>
          <a:lstStyle/>
          <a:p>
            <a:fld id="{2985C580-D6DA-44E4-81D0-719A4DAF16ED}" type="slidenum">
              <a:rPr lang="en-US" altLang="en-US" smtClean="0"/>
              <a:pPr/>
              <a:t>9</a:t>
            </a:fld>
            <a:endParaRPr lang="en-US" altLang="en-US"/>
          </a:p>
        </p:txBody>
      </p:sp>
    </p:spTree>
    <p:extLst>
      <p:ext uri="{BB962C8B-B14F-4D97-AF65-F5344CB8AC3E}">
        <p14:creationId xmlns:p14="http://schemas.microsoft.com/office/powerpoint/2010/main" val="308977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883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1600200"/>
            <a:ext cx="92583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2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25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514350" y="1600200"/>
            <a:ext cx="9258300" cy="4525963"/>
          </a:xfrm>
          <a:prstGeom prst="rect">
            <a:avLst/>
          </a:prstGeom>
        </p:spPr>
        <p:txBody>
          <a:bodyPr/>
          <a:lstStyle/>
          <a:p>
            <a:endParaRPr lang="en-US"/>
          </a:p>
        </p:txBody>
      </p:sp>
    </p:spTree>
    <p:extLst>
      <p:ext uri="{BB962C8B-B14F-4D97-AF65-F5344CB8AC3E}">
        <p14:creationId xmlns:p14="http://schemas.microsoft.com/office/powerpoint/2010/main" val="173143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14350" y="1600200"/>
            <a:ext cx="92583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0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283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43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2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6018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63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606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128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Jason\All Files\Pictures\Trout Shocking\P1010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1" y="-1371600"/>
            <a:ext cx="11542183" cy="8656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 y="76200"/>
            <a:ext cx="10325100" cy="2819400"/>
          </a:xfrm>
          <a:solidFill>
            <a:schemeClr val="bg1"/>
          </a:solidFill>
          <a:ln>
            <a:solidFill>
              <a:schemeClr val="tx1"/>
            </a:solidFill>
          </a:ln>
        </p:spPr>
        <p:txBody>
          <a:bodyPr/>
          <a:lstStyle/>
          <a:p>
            <a:r>
              <a:rPr lang="en-US" dirty="0" smtClean="0"/>
              <a:t>Seven Years of Questions and Concern:</a:t>
            </a:r>
            <a:br>
              <a:rPr lang="en-US" dirty="0" smtClean="0"/>
            </a:br>
            <a:r>
              <a:rPr lang="en-US" dirty="0" smtClean="0"/>
              <a:t>What We Know and Don’t Know About The Status of Fish Populations In the Lower Deschutes</a:t>
            </a:r>
            <a:endParaRPr lang="en-US" dirty="0"/>
          </a:p>
        </p:txBody>
      </p:sp>
      <p:pic>
        <p:nvPicPr>
          <p:cNvPr id="5" name="Picture 3"/>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104900" y="5344315"/>
            <a:ext cx="8191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405590" y="5218903"/>
            <a:ext cx="5943600" cy="1196975"/>
          </a:xfrm>
          <a:prstGeom prst="rect">
            <a:avLst/>
          </a:prstGeom>
          <a:solidFill>
            <a:schemeClr val="bg1"/>
          </a:solidFill>
          <a:ln w="9525">
            <a:solidFill>
              <a:srgbClr val="FFFF00"/>
            </a:solidFill>
            <a:miter lim="800000"/>
            <a:headEnd/>
            <a:tailEnd/>
          </a:ln>
          <a:effectLst/>
          <a:extLst/>
        </p:spPr>
        <p:txBody>
          <a:bodyPr>
            <a:spAutoFit/>
          </a:bodyPr>
          <a:lstStyle/>
          <a:p>
            <a:pPr>
              <a:defRPr/>
            </a:pPr>
            <a:r>
              <a:rPr lang="en-US" altLang="en-US" dirty="0">
                <a:solidFill>
                  <a:schemeClr val="tx1">
                    <a:lumMod val="60000"/>
                    <a:lumOff val="40000"/>
                  </a:schemeClr>
                </a:solidFill>
                <a:effectLst>
                  <a:outerShdw blurRad="38100" dist="38100" dir="2700000" algn="tl">
                    <a:srgbClr val="000000"/>
                  </a:outerShdw>
                </a:effectLst>
                <a:latin typeface="+mj-lt"/>
              </a:rPr>
              <a:t>Jason Seals</a:t>
            </a:r>
          </a:p>
          <a:p>
            <a:pPr>
              <a:defRPr/>
            </a:pPr>
            <a:r>
              <a:rPr lang="en-US" altLang="en-US" dirty="0">
                <a:solidFill>
                  <a:schemeClr val="tx1">
                    <a:lumMod val="60000"/>
                    <a:lumOff val="40000"/>
                  </a:schemeClr>
                </a:solidFill>
                <a:effectLst>
                  <a:outerShdw blurRad="38100" dist="38100" dir="2700000" algn="tl">
                    <a:srgbClr val="000000"/>
                  </a:outerShdw>
                </a:effectLst>
                <a:latin typeface="+mj-lt"/>
              </a:rPr>
              <a:t>Mid-Columbia Fish District</a:t>
            </a:r>
          </a:p>
          <a:p>
            <a:pPr>
              <a:defRPr/>
            </a:pPr>
            <a:r>
              <a:rPr lang="en-US" altLang="en-US" dirty="0">
                <a:solidFill>
                  <a:schemeClr val="tx1">
                    <a:lumMod val="60000"/>
                    <a:lumOff val="40000"/>
                  </a:schemeClr>
                </a:solidFill>
                <a:effectLst>
                  <a:outerShdw blurRad="38100" dist="38100" dir="2700000" algn="tl">
                    <a:srgbClr val="000000"/>
                  </a:outerShdw>
                </a:effectLst>
                <a:latin typeface="+mj-lt"/>
              </a:rPr>
              <a:t>Oregon Department of Fish and Wildlife</a:t>
            </a:r>
          </a:p>
        </p:txBody>
      </p:sp>
    </p:spTree>
    <p:extLst>
      <p:ext uri="{BB962C8B-B14F-4D97-AF65-F5344CB8AC3E}">
        <p14:creationId xmlns:p14="http://schemas.microsoft.com/office/powerpoint/2010/main" val="46274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13329125"/>
              </p:ext>
            </p:extLst>
          </p:nvPr>
        </p:nvGraphicFramePr>
        <p:xfrm>
          <a:off x="831573" y="1047751"/>
          <a:ext cx="8382000" cy="6816090"/>
        </p:xfrm>
        <a:graphic>
          <a:graphicData uri="http://schemas.openxmlformats.org/drawingml/2006/table">
            <a:tbl>
              <a:tblPr/>
              <a:tblGrid>
                <a:gridCol w="1237957"/>
                <a:gridCol w="747932"/>
                <a:gridCol w="1237957"/>
                <a:gridCol w="1444283"/>
                <a:gridCol w="1237957"/>
                <a:gridCol w="1237957"/>
                <a:gridCol w="1237957"/>
              </a:tblGrid>
              <a:tr h="362115">
                <a:tc>
                  <a:txBody>
                    <a:bodyPr/>
                    <a:lstStyle/>
                    <a:p>
                      <a:pPr algn="l"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sng" strike="noStrike" dirty="0">
                          <a:solidFill>
                            <a:schemeClr val="tx1"/>
                          </a:solidFill>
                          <a:effectLst/>
                          <a:latin typeface="+mj-lt"/>
                        </a:rPr>
                        <a:t>Mature</a:t>
                      </a: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K</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N</a:t>
                      </a:r>
                    </a:p>
                  </a:txBody>
                  <a:tcPr marL="9525" marR="9525" marT="9525" marB="0" anchor="b">
                    <a:lnL>
                      <a:noFill/>
                    </a:lnL>
                    <a:lnR>
                      <a:noFill/>
                    </a:lnR>
                    <a:lnT>
                      <a:noFill/>
                    </a:lnT>
                    <a:lnB>
                      <a:noFill/>
                    </a:lnB>
                  </a:tcPr>
                </a:tc>
              </a:tr>
              <a:tr h="311514">
                <a:tc gridSpan="2">
                  <a:txBody>
                    <a:bodyPr/>
                    <a:lstStyle/>
                    <a:p>
                      <a:pPr algn="l" fontAlgn="b"/>
                      <a:r>
                        <a:rPr lang="en-US" sz="2400" b="0" i="0" u="none" strike="noStrike">
                          <a:solidFill>
                            <a:schemeClr val="tx1"/>
                          </a:solidFill>
                          <a:effectLst/>
                          <a:latin typeface="+mj-lt"/>
                        </a:rPr>
                        <a:t>Nena Creek</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400" b="0" i="0" u="none" strike="noStrike">
                          <a:solidFill>
                            <a:schemeClr val="tx1"/>
                          </a:solidFill>
                          <a:effectLst/>
                          <a:latin typeface="+mj-lt"/>
                        </a:rPr>
                        <a:t>1986</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First Time</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1.27</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90</a:t>
                      </a: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Repeat</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1.25</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15</a:t>
                      </a: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Spawn-out</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1.04</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2</a:t>
                      </a:r>
                    </a:p>
                  </a:txBody>
                  <a:tcPr marL="9525" marR="9525" marT="9525" marB="0" anchor="b">
                    <a:lnL>
                      <a:noFill/>
                    </a:lnL>
                    <a:lnR>
                      <a:noFill/>
                    </a:lnR>
                    <a:lnT>
                      <a:noFill/>
                    </a:lnT>
                    <a:lnB>
                      <a:noFill/>
                    </a:lnB>
                  </a:tcPr>
                </a:tc>
              </a:tr>
              <a:tr h="311514">
                <a:tc>
                  <a:txBody>
                    <a:bodyPr/>
                    <a:lstStyle/>
                    <a:p>
                      <a:pPr algn="l"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1987</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First Time</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1.24</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55</a:t>
                      </a: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Repeat</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1.20</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36</a:t>
                      </a:r>
                    </a:p>
                  </a:txBody>
                  <a:tcPr marL="9525" marR="9525" marT="9525" marB="0" anchor="b">
                    <a:lnL>
                      <a:noFill/>
                    </a:lnL>
                    <a:lnR>
                      <a:noFill/>
                    </a:lnR>
                    <a:lnT>
                      <a:noFill/>
                    </a:lnT>
                    <a:lnB>
                      <a:noFill/>
                    </a:lnB>
                  </a:tcPr>
                </a:tc>
              </a:tr>
              <a:tr h="311514">
                <a:tc>
                  <a:txBody>
                    <a:bodyPr/>
                    <a:lstStyle/>
                    <a:p>
                      <a:pPr algn="l"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Spawn-out</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1.08</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3</a:t>
                      </a:r>
                    </a:p>
                  </a:txBody>
                  <a:tcPr marL="9525" marR="9525" marT="9525" marB="0" anchor="b">
                    <a:lnL>
                      <a:noFill/>
                    </a:lnL>
                    <a:lnR>
                      <a:noFill/>
                    </a:lnR>
                    <a:lnT>
                      <a:noFill/>
                    </a:lnT>
                    <a:lnB>
                      <a:noFill/>
                    </a:lnB>
                  </a:tcPr>
                </a:tc>
              </a:tr>
              <a:tr h="311514">
                <a:tc>
                  <a:txBody>
                    <a:bodyPr/>
                    <a:lstStyle/>
                    <a:p>
                      <a:pPr algn="l"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2014</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Unknown</a:t>
                      </a: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1.22</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37</a:t>
                      </a: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a:solidFill>
                            <a:schemeClr val="tx1"/>
                          </a:solidFill>
                          <a:effectLst/>
                          <a:latin typeface="+mj-lt"/>
                        </a:rPr>
                        <a:t>Known</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effectLst/>
                          <a:latin typeface="+mj-lt"/>
                        </a:rPr>
                        <a:t>1.26</a:t>
                      </a: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effectLst/>
                          <a:latin typeface="+mj-lt"/>
                        </a:rPr>
                        <a:t>14</a:t>
                      </a: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2015</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Unknown</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1.19</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39</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Known</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1.14</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effectLst/>
                          <a:latin typeface="+mj-lt"/>
                        </a:rPr>
                        <a:t>17</a:t>
                      </a:r>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r h="311514">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400" b="0" i="0" u="none" strike="noStrike" dirty="0">
                        <a:solidFill>
                          <a:schemeClr val="tx1"/>
                        </a:solidFill>
                        <a:effectLst/>
                        <a:latin typeface="+mj-lt"/>
                      </a:endParaRPr>
                    </a:p>
                  </a:txBody>
                  <a:tcPr marL="9525" marR="9525" marT="9525" marB="0" anchor="b">
                    <a:lnL>
                      <a:noFill/>
                    </a:lnL>
                    <a:lnR>
                      <a:noFill/>
                    </a:lnR>
                    <a:lnT>
                      <a:noFill/>
                    </a:lnT>
                    <a:lnB>
                      <a:noFill/>
                    </a:lnB>
                  </a:tcPr>
                </a:tc>
              </a:tr>
            </a:tbl>
          </a:graphicData>
        </a:graphic>
      </p:graphicFrame>
      <p:sp>
        <p:nvSpPr>
          <p:cNvPr id="4" name="Title 1"/>
          <p:cNvSpPr>
            <a:spLocks noGrp="1"/>
          </p:cNvSpPr>
          <p:nvPr>
            <p:ph type="title"/>
          </p:nvPr>
        </p:nvSpPr>
        <p:spPr/>
        <p:txBody>
          <a:bodyPr/>
          <a:lstStyle/>
          <a:p>
            <a:r>
              <a:rPr lang="en-US" dirty="0" smtClean="0"/>
              <a:t>CONDITION FACTORS (K)</a:t>
            </a:r>
            <a:endParaRPr lang="en-US" dirty="0"/>
          </a:p>
        </p:txBody>
      </p:sp>
      <p:pic>
        <p:nvPicPr>
          <p:cNvPr id="6" name="Picture 2" descr="H:\Jason\All Files\Pictures\Trout Shocking\P30405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274" y="2895601"/>
            <a:ext cx="1625601"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Jason\All Files\Pictures\Trout Shocking\P3040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57" y="4572000"/>
            <a:ext cx="2028827" cy="152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8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FACTORS (K)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797672"/>
              </p:ext>
            </p:extLst>
          </p:nvPr>
        </p:nvGraphicFramePr>
        <p:xfrm>
          <a:off x="514350" y="1066801"/>
          <a:ext cx="8972552" cy="5687905"/>
        </p:xfrm>
        <a:graphic>
          <a:graphicData uri="http://schemas.openxmlformats.org/drawingml/2006/table">
            <a:tbl>
              <a:tblPr/>
              <a:tblGrid>
                <a:gridCol w="1325177"/>
                <a:gridCol w="800628"/>
                <a:gridCol w="1325177"/>
                <a:gridCol w="1863968"/>
                <a:gridCol w="1007248"/>
                <a:gridCol w="1325177"/>
                <a:gridCol w="1325177"/>
              </a:tblGrid>
              <a:tr h="482494">
                <a:tc>
                  <a:txBody>
                    <a:bodyPr/>
                    <a:lstStyle/>
                    <a:p>
                      <a:pPr algn="l" fontAlgn="b"/>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sng" strike="noStrike">
                          <a:solidFill>
                            <a:schemeClr val="tx1"/>
                          </a:solidFill>
                          <a:effectLst/>
                          <a:latin typeface="+mj-lt"/>
                        </a:rPr>
                        <a:t>Mature</a:t>
                      </a: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K</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N</a:t>
                      </a:r>
                    </a:p>
                  </a:txBody>
                  <a:tcPr marL="9525" marR="9525" marT="9525" marB="0" anchor="b">
                    <a:lnL>
                      <a:noFill/>
                    </a:lnL>
                    <a:lnR>
                      <a:noFill/>
                    </a:lnR>
                    <a:lnT>
                      <a:noFill/>
                    </a:lnT>
                    <a:lnB>
                      <a:noFill/>
                    </a:lnB>
                  </a:tcPr>
                </a:tc>
              </a:tr>
              <a:tr h="762953">
                <a:tc gridSpan="2">
                  <a:txBody>
                    <a:bodyPr/>
                    <a:lstStyle/>
                    <a:p>
                      <a:pPr algn="l" fontAlgn="b"/>
                      <a:r>
                        <a:rPr lang="en-US" sz="2800" b="0" i="0" u="none" strike="noStrike">
                          <a:solidFill>
                            <a:schemeClr val="tx1"/>
                          </a:solidFill>
                          <a:effectLst/>
                          <a:latin typeface="+mj-lt"/>
                        </a:rPr>
                        <a:t>North Junction</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800" b="0" i="0" u="none" strike="noStrike">
                          <a:solidFill>
                            <a:schemeClr val="tx1"/>
                          </a:solidFill>
                          <a:effectLst/>
                          <a:latin typeface="+mj-lt"/>
                        </a:rPr>
                        <a:t>1987</a:t>
                      </a: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First Time</a:t>
                      </a: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1.26</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33</a:t>
                      </a: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Repeat</a:t>
                      </a: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1.19</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35</a:t>
                      </a: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Spawn-out</a:t>
                      </a: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1.07</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4</a:t>
                      </a: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2014</a:t>
                      </a: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Unknown</a:t>
                      </a: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1.25</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62</a:t>
                      </a: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j-lt"/>
                        </a:rPr>
                        <a:t>Known</a:t>
                      </a:r>
                    </a:p>
                  </a:txBody>
                  <a:tcPr marL="9525" marR="9525" marT="9525" marB="0" anchor="b">
                    <a:lnL>
                      <a:noFill/>
                    </a:lnL>
                    <a:lnR>
                      <a:noFill/>
                    </a:lnR>
                    <a:lnT>
                      <a:noFill/>
                    </a:lnT>
                    <a:lnB>
                      <a:noFill/>
                    </a:lnB>
                  </a:tcPr>
                </a:tc>
                <a:tc>
                  <a:txBody>
                    <a:bodyPr/>
                    <a:lstStyle/>
                    <a:p>
                      <a:pPr algn="ctr" fontAlgn="b"/>
                      <a:r>
                        <a:rPr lang="en-US" sz="2800" b="0" i="0" u="none" strike="noStrike" dirty="0">
                          <a:solidFill>
                            <a:schemeClr val="tx1"/>
                          </a:solidFill>
                          <a:effectLst/>
                          <a:latin typeface="+mj-lt"/>
                        </a:rPr>
                        <a:t>1.24</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chemeClr val="tx1"/>
                          </a:solidFill>
                          <a:effectLst/>
                          <a:latin typeface="+mj-lt"/>
                        </a:rPr>
                        <a:t>19</a:t>
                      </a: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2015</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Unknown</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1.21</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73</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r>
              <a:tr h="482494">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Known</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1.19</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j-lt"/>
                        </a:rPr>
                        <a:t>8</a:t>
                      </a:r>
                      <a:endParaRPr lang="en-US" sz="2800" b="0" i="0" u="none" strike="noStrike" dirty="0">
                        <a:solidFill>
                          <a:schemeClr val="tx1"/>
                        </a:solidFill>
                        <a:effectLst/>
                        <a:latin typeface="+mj-lt"/>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94663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STATUS???</a:t>
            </a:r>
            <a:endParaRPr lang="en-US" dirty="0"/>
          </a:p>
        </p:txBody>
      </p:sp>
      <p:sp>
        <p:nvSpPr>
          <p:cNvPr id="3" name="Content Placeholder 2"/>
          <p:cNvSpPr>
            <a:spLocks noGrp="1"/>
          </p:cNvSpPr>
          <p:nvPr>
            <p:ph idx="1"/>
          </p:nvPr>
        </p:nvSpPr>
        <p:spPr>
          <a:xfrm>
            <a:off x="525266" y="1587357"/>
            <a:ext cx="9258300" cy="4525963"/>
          </a:xfrm>
        </p:spPr>
        <p:txBody>
          <a:bodyPr/>
          <a:lstStyle/>
          <a:p>
            <a:r>
              <a:rPr lang="en-US" dirty="0" smtClean="0"/>
              <a:t>We Don’t Know Abundance</a:t>
            </a:r>
          </a:p>
          <a:p>
            <a:endParaRPr lang="en-US" dirty="0"/>
          </a:p>
          <a:p>
            <a:r>
              <a:rPr lang="en-US" dirty="0"/>
              <a:t>What We Do Know </a:t>
            </a:r>
            <a:r>
              <a:rPr lang="en-US" dirty="0" smtClean="0"/>
              <a:t>Is</a:t>
            </a:r>
            <a:r>
              <a:rPr lang="en-US" dirty="0"/>
              <a:t> </a:t>
            </a:r>
            <a:r>
              <a:rPr lang="en-US" dirty="0" smtClean="0"/>
              <a:t>Health</a:t>
            </a:r>
            <a:endParaRPr lang="en-US" dirty="0"/>
          </a:p>
          <a:p>
            <a:pPr lvl="1"/>
            <a:endParaRPr lang="en-US" dirty="0" smtClean="0"/>
          </a:p>
          <a:p>
            <a:pPr marL="457200" lvl="1" indent="0">
              <a:buNone/>
            </a:pPr>
            <a:r>
              <a:rPr lang="en-US" dirty="0" smtClean="0"/>
              <a:t>ANNUAL VARIABILIY IN DENSITY IS NOT A RECENT PHENOMENON</a:t>
            </a:r>
          </a:p>
          <a:p>
            <a:pPr marL="457200" lvl="1" indent="0">
              <a:buNone/>
            </a:pPr>
            <a:endParaRPr lang="en-US" dirty="0"/>
          </a:p>
          <a:p>
            <a:pPr marL="0" indent="0">
              <a:buNone/>
            </a:pPr>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2657092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TROUT DENSITY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26874004"/>
              </p:ext>
            </p:extLst>
          </p:nvPr>
        </p:nvGraphicFramePr>
        <p:xfrm>
          <a:off x="-495300" y="0"/>
          <a:ext cx="10887075" cy="7119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894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Growth Looks Good (2014-15)</a:t>
            </a:r>
          </a:p>
          <a:p>
            <a:endParaRPr lang="en-US" dirty="0"/>
          </a:p>
          <a:p>
            <a:r>
              <a:rPr lang="en-US" dirty="0" smtClean="0"/>
              <a:t>Body Condition Good (2014-15)</a:t>
            </a:r>
          </a:p>
          <a:p>
            <a:endParaRPr lang="en-US" dirty="0"/>
          </a:p>
          <a:p>
            <a:r>
              <a:rPr lang="en-US" dirty="0" smtClean="0"/>
              <a:t>Densities Highly Variable Naturally</a:t>
            </a:r>
          </a:p>
          <a:p>
            <a:endParaRPr lang="en-US" dirty="0"/>
          </a:p>
          <a:p>
            <a:r>
              <a:rPr lang="en-US" dirty="0" smtClean="0"/>
              <a:t>Detecting Change By Estimating Densities Difficult</a:t>
            </a:r>
          </a:p>
          <a:p>
            <a:endParaRPr lang="en-US" dirty="0"/>
          </a:p>
          <a:p>
            <a:endParaRPr lang="en-US" dirty="0"/>
          </a:p>
          <a:p>
            <a:endParaRPr lang="en-US" dirty="0"/>
          </a:p>
        </p:txBody>
      </p:sp>
    </p:spTree>
    <p:extLst>
      <p:ext uri="{BB962C8B-B14F-4D97-AF65-F5344CB8AC3E}">
        <p14:creationId xmlns:p14="http://schemas.microsoft.com/office/powerpoint/2010/main" val="962295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ARE WE NOT CATCHING HATCHERY FISH?</a:t>
            </a:r>
            <a:endParaRPr lang="en-US" b="1" dirty="0"/>
          </a:p>
        </p:txBody>
      </p:sp>
      <p:sp>
        <p:nvSpPr>
          <p:cNvPr id="5" name="TextBox 4"/>
          <p:cNvSpPr txBox="1"/>
          <p:nvPr/>
        </p:nvSpPr>
        <p:spPr>
          <a:xfrm>
            <a:off x="514350" y="2681256"/>
            <a:ext cx="9505950" cy="2185214"/>
          </a:xfrm>
          <a:prstGeom prst="rect">
            <a:avLst/>
          </a:prstGeom>
          <a:noFill/>
        </p:spPr>
        <p:txBody>
          <a:bodyPr wrap="square" rtlCol="0">
            <a:spAutoFit/>
          </a:bodyPr>
          <a:lstStyle/>
          <a:p>
            <a:r>
              <a:rPr lang="en-US" sz="4400" dirty="0" smtClean="0">
                <a:latin typeface="+mj-lt"/>
              </a:rPr>
              <a:t>Anglers Love ‘</a:t>
            </a:r>
            <a:r>
              <a:rPr lang="en-US" sz="4400" dirty="0" err="1" smtClean="0">
                <a:latin typeface="+mj-lt"/>
              </a:rPr>
              <a:t>Em</a:t>
            </a:r>
            <a:r>
              <a:rPr lang="en-US" sz="4400" dirty="0">
                <a:latin typeface="+mj-lt"/>
              </a:rPr>
              <a:t> </a:t>
            </a:r>
            <a:r>
              <a:rPr lang="en-US" sz="4400" dirty="0" smtClean="0">
                <a:latin typeface="+mj-lt"/>
              </a:rPr>
              <a:t>and Conservationists Love to Hate ‘</a:t>
            </a:r>
            <a:r>
              <a:rPr lang="en-US" sz="4400" dirty="0" err="1" smtClean="0">
                <a:latin typeface="+mj-lt"/>
              </a:rPr>
              <a:t>Em</a:t>
            </a:r>
            <a:r>
              <a:rPr lang="en-US" sz="4400" dirty="0" smtClean="0">
                <a:latin typeface="+mj-lt"/>
              </a:rPr>
              <a:t> </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18615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705" name="Rectangle 9"/>
          <p:cNvSpPr>
            <a:spLocks noGrp="1" noChangeArrowheads="1"/>
          </p:cNvSpPr>
          <p:nvPr>
            <p:ph type="title"/>
          </p:nvPr>
        </p:nvSpPr>
        <p:spPr bwMode="auto">
          <a:xfrm>
            <a:off x="771525" y="381000"/>
            <a:ext cx="874395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RBH </a:t>
            </a:r>
            <a:r>
              <a:rPr lang="en-US" altLang="en-US" sz="3600" dirty="0" smtClean="0"/>
              <a:t>AND </a:t>
            </a:r>
            <a:r>
              <a:rPr lang="en-US" altLang="en-US" sz="3600" dirty="0"/>
              <a:t>OOB </a:t>
            </a:r>
            <a:r>
              <a:rPr lang="en-US" altLang="en-US" sz="3600" dirty="0" smtClean="0"/>
              <a:t>STRAY HATCHERY STS ESCAPEMENT OVER SHERARS FALLS</a:t>
            </a:r>
            <a:endParaRPr lang="en-US" altLang="en-US" sz="3600" dirty="0"/>
          </a:p>
        </p:txBody>
      </p:sp>
      <p:graphicFrame>
        <p:nvGraphicFramePr>
          <p:cNvPr id="6" name="Chart 5"/>
          <p:cNvGraphicFramePr>
            <a:graphicFrameLocks/>
          </p:cNvGraphicFramePr>
          <p:nvPr>
            <p:extLst>
              <p:ext uri="{D42A27DB-BD31-4B8C-83A1-F6EECF244321}">
                <p14:modId xmlns:p14="http://schemas.microsoft.com/office/powerpoint/2010/main" val="2793540879"/>
              </p:ext>
            </p:extLst>
          </p:nvPr>
        </p:nvGraphicFramePr>
        <p:xfrm>
          <a:off x="114300" y="1447800"/>
          <a:ext cx="96774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56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ESTIMATED WILD CATCH AND HATCHERY HARVEST</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4253824431"/>
              </p:ext>
            </p:extLst>
          </p:nvPr>
        </p:nvGraphicFramePr>
        <p:xfrm>
          <a:off x="-452438" y="92867"/>
          <a:ext cx="11191876" cy="6672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447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40411"/>
            <a:ext cx="9258300" cy="1143000"/>
          </a:xfrm>
        </p:spPr>
        <p:txBody>
          <a:bodyPr/>
          <a:lstStyle/>
          <a:p>
            <a:r>
              <a:rPr lang="en-US" dirty="0" smtClean="0"/>
              <a:t>TEMPERATURE RELATED?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53179836"/>
              </p:ext>
            </p:extLst>
          </p:nvPr>
        </p:nvGraphicFramePr>
        <p:xfrm>
          <a:off x="800100" y="914400"/>
          <a:ext cx="9091612" cy="58912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66900" y="1129523"/>
            <a:ext cx="4457013" cy="307777"/>
          </a:xfrm>
          <a:prstGeom prst="rect">
            <a:avLst/>
          </a:prstGeom>
          <a:noFill/>
        </p:spPr>
        <p:txBody>
          <a:bodyPr wrap="square" rtlCol="0">
            <a:spAutoFit/>
          </a:bodyPr>
          <a:lstStyle/>
          <a:p>
            <a:pPr algn="l"/>
            <a:r>
              <a:rPr lang="en-US" sz="1400" dirty="0" smtClean="0"/>
              <a:t>Hatchery Steelhead Passage Over The Dalles Dam</a:t>
            </a:r>
            <a:endParaRPr lang="en-US" sz="1400" dirty="0"/>
          </a:p>
        </p:txBody>
      </p:sp>
    </p:spTree>
    <p:extLst>
      <p:ext uri="{BB962C8B-B14F-4D97-AF65-F5344CB8AC3E}">
        <p14:creationId xmlns:p14="http://schemas.microsoft.com/office/powerpoint/2010/main" val="1339167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626344525"/>
              </p:ext>
            </p:extLst>
          </p:nvPr>
        </p:nvGraphicFramePr>
        <p:xfrm>
          <a:off x="0" y="0"/>
          <a:ext cx="10287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319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p:txBody>
          <a:bodyPr/>
          <a:lstStyle/>
          <a:p>
            <a:r>
              <a:rPr lang="en-US" dirty="0" smtClean="0"/>
              <a:t>What’s the status of the redband trout population in the Lower Deschutes?</a:t>
            </a:r>
          </a:p>
          <a:p>
            <a:endParaRPr lang="en-US" dirty="0"/>
          </a:p>
          <a:p>
            <a:r>
              <a:rPr lang="en-US" dirty="0" smtClean="0"/>
              <a:t>Why are we not catching many hatchery steelhead?</a:t>
            </a:r>
          </a:p>
          <a:p>
            <a:endParaRPr lang="en-US" dirty="0"/>
          </a:p>
          <a:p>
            <a:r>
              <a:rPr lang="en-US" dirty="0" smtClean="0"/>
              <a:t>How are the changes in water management affecting other fish populations in the lower Deschutes?</a:t>
            </a:r>
            <a:endParaRPr lang="en-US" dirty="0"/>
          </a:p>
        </p:txBody>
      </p:sp>
    </p:spTree>
    <p:extLst>
      <p:ext uri="{BB962C8B-B14F-4D97-AF65-F5344CB8AC3E}">
        <p14:creationId xmlns:p14="http://schemas.microsoft.com/office/powerpoint/2010/main" val="286964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17" y="5231641"/>
            <a:ext cx="92583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361950" y="127552"/>
            <a:ext cx="9410700" cy="1219200"/>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4000" b="0" kern="0" dirty="0" smtClean="0">
                <a:effectLst/>
              </a:rPr>
              <a:t>John Day </a:t>
            </a:r>
            <a:r>
              <a:rPr lang="en-US" sz="4000" b="0" kern="0" dirty="0" err="1" smtClean="0">
                <a:effectLst/>
              </a:rPr>
              <a:t>PHoS</a:t>
            </a:r>
            <a:r>
              <a:rPr lang="en-US" sz="4000" b="0" kern="0" dirty="0" smtClean="0">
                <a:effectLst/>
              </a:rPr>
              <a:t> and Barge Transportation</a:t>
            </a:r>
            <a:endParaRPr lang="en-US" sz="4000" b="0" kern="0" dirty="0">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08472974"/>
              </p:ext>
            </p:extLst>
          </p:nvPr>
        </p:nvGraphicFramePr>
        <p:xfrm>
          <a:off x="938833" y="876300"/>
          <a:ext cx="8256933" cy="5498341"/>
        </p:xfrm>
        <a:graphic>
          <a:graphicData uri="http://schemas.openxmlformats.org/presentationml/2006/ole">
            <mc:AlternateContent xmlns:mc="http://schemas.openxmlformats.org/markup-compatibility/2006">
              <mc:Choice xmlns:v="urn:schemas-microsoft-com:vml" Requires="v">
                <p:oleObj spid="_x0000_s13370" name="SPW 12.0 Graph" r:id="rId4" imgW="5800658" imgH="4286211" progId="SigmaPlotGraphicObject.11">
                  <p:embed/>
                </p:oleObj>
              </mc:Choice>
              <mc:Fallback>
                <p:oleObj name="SPW 12.0 Graph" r:id="rId4" imgW="5800658" imgH="4286211" progId="SigmaPlotGraphicObjec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833" y="876300"/>
                        <a:ext cx="8256933" cy="5498341"/>
                      </a:xfrm>
                      <a:prstGeom prst="rect">
                        <a:avLst/>
                      </a:prstGeom>
                      <a:noFill/>
                    </p:spPr>
                  </p:pic>
                </p:oleObj>
              </mc:Fallback>
            </mc:AlternateContent>
          </a:graphicData>
        </a:graphic>
      </p:graphicFrame>
      <p:sp>
        <p:nvSpPr>
          <p:cNvPr id="6" name="TextBox 5"/>
          <p:cNvSpPr txBox="1"/>
          <p:nvPr/>
        </p:nvSpPr>
        <p:spPr>
          <a:xfrm>
            <a:off x="1389601" y="6393951"/>
            <a:ext cx="2019271" cy="338554"/>
          </a:xfrm>
          <a:prstGeom prst="rect">
            <a:avLst/>
          </a:prstGeom>
          <a:noFill/>
        </p:spPr>
        <p:txBody>
          <a:bodyPr wrap="none" rtlCol="0">
            <a:spAutoFit/>
          </a:bodyPr>
          <a:lstStyle/>
          <a:p>
            <a:r>
              <a:rPr lang="en-US" sz="1600" dirty="0" smtClean="0"/>
              <a:t>Ian </a:t>
            </a:r>
            <a:r>
              <a:rPr lang="en-US" sz="1600" dirty="0" err="1" smtClean="0"/>
              <a:t>Tattum</a:t>
            </a:r>
            <a:r>
              <a:rPr lang="en-US" sz="1600" dirty="0" smtClean="0"/>
              <a:t> - ODFW</a:t>
            </a:r>
            <a:endParaRPr lang="en-US" sz="1600" dirty="0"/>
          </a:p>
        </p:txBody>
      </p:sp>
    </p:spTree>
    <p:extLst>
      <p:ext uri="{BB962C8B-B14F-4D97-AF65-F5344CB8AC3E}">
        <p14:creationId xmlns:p14="http://schemas.microsoft.com/office/powerpoint/2010/main" val="112876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Proportion Transported</a:t>
            </a:r>
            <a:br>
              <a:rPr lang="en-US" cap="all" dirty="0" smtClean="0"/>
            </a:br>
            <a:r>
              <a:rPr lang="en-US" cap="all" dirty="0" smtClean="0"/>
              <a:t>Columbia Basin</a:t>
            </a:r>
            <a:endParaRPr lang="en-US" cap="all" dirty="0"/>
          </a:p>
        </p:txBody>
      </p:sp>
      <p:pic>
        <p:nvPicPr>
          <p:cNvPr id="4" name="Chart Placeholder 3"/>
          <p:cNvPicPr>
            <a:picLocks noGrp="1"/>
          </p:cNvPicPr>
          <p:nvPr>
            <p:ph type="chart" idx="1"/>
          </p:nvPr>
        </p:nvPicPr>
        <p:blipFill>
          <a:blip r:embed="rId3">
            <a:extLst>
              <a:ext uri="{28A0092B-C50C-407E-A947-70E740481C1C}">
                <a14:useLocalDpi xmlns:a14="http://schemas.microsoft.com/office/drawing/2010/main" val="0"/>
              </a:ext>
            </a:extLst>
          </a:blip>
          <a:srcRect/>
          <a:stretch>
            <a:fillRect/>
          </a:stretch>
        </p:blipFill>
        <p:spPr bwMode="auto">
          <a:xfrm>
            <a:off x="190500" y="2057400"/>
            <a:ext cx="9829800" cy="3810000"/>
          </a:xfrm>
          <a:prstGeom prst="rect">
            <a:avLst/>
          </a:prstGeom>
          <a:noFill/>
          <a:ln>
            <a:noFill/>
          </a:ln>
        </p:spPr>
      </p:pic>
      <p:sp>
        <p:nvSpPr>
          <p:cNvPr id="3" name="TextBox 2"/>
          <p:cNvSpPr txBox="1"/>
          <p:nvPr/>
        </p:nvSpPr>
        <p:spPr>
          <a:xfrm>
            <a:off x="1226267" y="6045497"/>
            <a:ext cx="1592487" cy="338554"/>
          </a:xfrm>
          <a:prstGeom prst="rect">
            <a:avLst/>
          </a:prstGeom>
          <a:noFill/>
        </p:spPr>
        <p:txBody>
          <a:bodyPr wrap="none" rtlCol="0">
            <a:spAutoFit/>
          </a:bodyPr>
          <a:lstStyle/>
          <a:p>
            <a:r>
              <a:rPr lang="en-US" sz="1600" dirty="0" smtClean="0"/>
              <a:t>McCann et. Al.</a:t>
            </a:r>
            <a:endParaRPr lang="en-US" sz="1600" dirty="0"/>
          </a:p>
        </p:txBody>
      </p:sp>
    </p:spTree>
    <p:extLst>
      <p:ext uri="{BB962C8B-B14F-4D97-AF65-F5344CB8AC3E}">
        <p14:creationId xmlns:p14="http://schemas.microsoft.com/office/powerpoint/2010/main" val="318891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OOBS SUMMARY</a:t>
            </a:r>
            <a:endParaRPr lang="en-US" dirty="0"/>
          </a:p>
        </p:txBody>
      </p:sp>
      <p:sp>
        <p:nvSpPr>
          <p:cNvPr id="3" name="Content Placeholder 2"/>
          <p:cNvSpPr>
            <a:spLocks noGrp="1"/>
          </p:cNvSpPr>
          <p:nvPr>
            <p:ph idx="1"/>
          </p:nvPr>
        </p:nvSpPr>
        <p:spPr/>
        <p:txBody>
          <a:bodyPr/>
          <a:lstStyle/>
          <a:p>
            <a:r>
              <a:rPr lang="en-US" dirty="0" smtClean="0"/>
              <a:t>Proportions of Out of Basin Strays are Currently Low</a:t>
            </a:r>
          </a:p>
          <a:p>
            <a:endParaRPr lang="en-US" dirty="0"/>
          </a:p>
          <a:p>
            <a:r>
              <a:rPr lang="en-US" dirty="0" smtClean="0"/>
              <a:t>Does Not Appear to be Temperature Related</a:t>
            </a:r>
          </a:p>
          <a:p>
            <a:endParaRPr lang="en-US" dirty="0"/>
          </a:p>
          <a:p>
            <a:r>
              <a:rPr lang="en-US" dirty="0" smtClean="0"/>
              <a:t>Straying Highly Correlated to Barging</a:t>
            </a:r>
          </a:p>
          <a:p>
            <a:endParaRPr lang="en-US" dirty="0"/>
          </a:p>
          <a:p>
            <a:r>
              <a:rPr lang="en-US" dirty="0" smtClean="0"/>
              <a:t>Low Stray Rates May Continue</a:t>
            </a:r>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88748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SPECIES OF CONCERN??</a:t>
            </a:r>
            <a:endParaRPr lang="en-US" dirty="0"/>
          </a:p>
        </p:txBody>
      </p:sp>
      <p:sp>
        <p:nvSpPr>
          <p:cNvPr id="3" name="Content Placeholder 2"/>
          <p:cNvSpPr>
            <a:spLocks noGrp="1"/>
          </p:cNvSpPr>
          <p:nvPr>
            <p:ph idx="1"/>
          </p:nvPr>
        </p:nvSpPr>
        <p:spPr/>
        <p:txBody>
          <a:bodyPr/>
          <a:lstStyle/>
          <a:p>
            <a:r>
              <a:rPr lang="en-US" dirty="0" smtClean="0"/>
              <a:t>WILD FALL CHINOOK</a:t>
            </a:r>
          </a:p>
          <a:p>
            <a:endParaRPr lang="en-US" dirty="0"/>
          </a:p>
          <a:p>
            <a:r>
              <a:rPr lang="en-US" dirty="0" smtClean="0"/>
              <a:t>WILD STEELHEAD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555154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 FALL CHINOOK</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020893244"/>
              </p:ext>
            </p:extLst>
          </p:nvPr>
        </p:nvGraphicFramePr>
        <p:xfrm>
          <a:off x="342900" y="990600"/>
          <a:ext cx="942975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12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2696"/>
            <a:ext cx="10477500" cy="1143000"/>
          </a:xfrm>
        </p:spPr>
        <p:txBody>
          <a:bodyPr/>
          <a:lstStyle/>
          <a:p>
            <a:r>
              <a:rPr lang="en-US" sz="3400" dirty="0" smtClean="0"/>
              <a:t>WILD STEELHEAD ESCAPEMENT ABOVE SHERARS</a:t>
            </a:r>
            <a:endParaRPr lang="en-US" sz="3400" dirty="0"/>
          </a:p>
        </p:txBody>
      </p:sp>
      <p:graphicFrame>
        <p:nvGraphicFramePr>
          <p:cNvPr id="5" name="Chart 4"/>
          <p:cNvGraphicFramePr>
            <a:graphicFrameLocks/>
          </p:cNvGraphicFramePr>
          <p:nvPr>
            <p:extLst>
              <p:ext uri="{D42A27DB-BD31-4B8C-83A1-F6EECF244321}">
                <p14:modId xmlns:p14="http://schemas.microsoft.com/office/powerpoint/2010/main" val="1258587478"/>
              </p:ext>
            </p:extLst>
          </p:nvPr>
        </p:nvGraphicFramePr>
        <p:xfrm>
          <a:off x="0" y="1219200"/>
          <a:ext cx="101727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96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SUMMARY</a:t>
            </a:r>
            <a:endParaRPr lang="en-US" dirty="0"/>
          </a:p>
        </p:txBody>
      </p:sp>
      <p:sp>
        <p:nvSpPr>
          <p:cNvPr id="3" name="Content Placeholder 2"/>
          <p:cNvSpPr>
            <a:spLocks noGrp="1"/>
          </p:cNvSpPr>
          <p:nvPr>
            <p:ph idx="1"/>
          </p:nvPr>
        </p:nvSpPr>
        <p:spPr/>
        <p:txBody>
          <a:bodyPr/>
          <a:lstStyle/>
          <a:p>
            <a:r>
              <a:rPr lang="en-US" dirty="0" smtClean="0"/>
              <a:t>Wild Steelhead Returns Good</a:t>
            </a:r>
          </a:p>
          <a:p>
            <a:endParaRPr lang="en-US" dirty="0"/>
          </a:p>
          <a:p>
            <a:r>
              <a:rPr lang="en-US" dirty="0" smtClean="0"/>
              <a:t>Wild Fall Chinook Returns All Time High’s </a:t>
            </a:r>
          </a:p>
          <a:p>
            <a:endParaRPr lang="en-US" dirty="0"/>
          </a:p>
        </p:txBody>
      </p:sp>
    </p:spTree>
    <p:extLst>
      <p:ext uri="{BB962C8B-B14F-4D97-AF65-F5344CB8AC3E}">
        <p14:creationId xmlns:p14="http://schemas.microsoft.com/office/powerpoint/2010/main" val="1246057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a:xfrm>
            <a:off x="497654" y="1219200"/>
            <a:ext cx="9258300" cy="4525963"/>
          </a:xfrm>
        </p:spPr>
        <p:txBody>
          <a:bodyPr/>
          <a:lstStyle/>
          <a:p>
            <a:r>
              <a:rPr lang="en-US" dirty="0" smtClean="0"/>
              <a:t>Bret Hodgson, Jeremy Stahler, Laura Street, Tom Nelson, Frank Hermens, Seth Taylor, Erik Moberly, Mike Gauvin, Bob Hooton, Rick Hafele, Greg McMillan, OSU Cascades Campus, Rick Golden, Josh McCormick, Rod French, Graham </a:t>
            </a:r>
            <a:r>
              <a:rPr lang="en-US" dirty="0" err="1" smtClean="0"/>
              <a:t>Boostrum</a:t>
            </a:r>
            <a:r>
              <a:rPr lang="en-US" dirty="0" smtClean="0"/>
              <a:t>, Michael Turner, Cyndi Baker, Lyman Jim, Becky Burchell, Round Butte Hatchery, WSNFH, and PGE</a:t>
            </a:r>
          </a:p>
          <a:p>
            <a:endParaRPr lang="en-US" dirty="0" smtClean="0"/>
          </a:p>
          <a:p>
            <a:r>
              <a:rPr lang="en-US" dirty="0" smtClean="0"/>
              <a:t>Funding Primarily Provided by U.S. Fish and Wildlife Service Sport Fish Restoration and Oregon Department of Fish and Wildlife</a:t>
            </a:r>
          </a:p>
          <a:p>
            <a:endParaRPr lang="en-US" dirty="0"/>
          </a:p>
          <a:p>
            <a:endParaRPr lang="en-US" dirty="0"/>
          </a:p>
        </p:txBody>
      </p:sp>
    </p:spTree>
    <p:extLst>
      <p:ext uri="{BB962C8B-B14F-4D97-AF65-F5344CB8AC3E}">
        <p14:creationId xmlns:p14="http://schemas.microsoft.com/office/powerpoint/2010/main" val="230977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pic>
        <p:nvPicPr>
          <p:cNvPr id="7170" name="Picture 2" descr="H:\Jason\All Files\Pictures\Trout Shocking\P30405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4121942"/>
            <a:ext cx="3025775" cy="226933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7171" name="Picture 3" descr="H:\Jason\All Files\Pictures\Trout Shocking\P30405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962400"/>
            <a:ext cx="2339975" cy="175498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7172" name="Picture 4" descr="H:\Jason\All Files\Pictures\Trout Shocking\P30405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4700" y="4648200"/>
            <a:ext cx="2187575" cy="164068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8950" y="1884257"/>
            <a:ext cx="9144000" cy="1754326"/>
          </a:xfrm>
          <a:prstGeom prst="rect">
            <a:avLst/>
          </a:prstGeom>
          <a:noFill/>
          <a:ln>
            <a:solidFill>
              <a:srgbClr val="FFFF00"/>
            </a:solidFill>
          </a:ln>
        </p:spPr>
        <p:txBody>
          <a:bodyPr wrap="square" rtlCol="0">
            <a:spAutoFit/>
          </a:bodyPr>
          <a:lstStyle/>
          <a:p>
            <a:r>
              <a:rPr lang="en-US" sz="3600" dirty="0" smtClean="0">
                <a:latin typeface="+mj-lt"/>
              </a:rPr>
              <a:t>Monitor and Evaluate the Current </a:t>
            </a:r>
            <a:r>
              <a:rPr lang="en-US" sz="3600" dirty="0">
                <a:latin typeface="+mj-lt"/>
              </a:rPr>
              <a:t>S</a:t>
            </a:r>
            <a:r>
              <a:rPr lang="en-US" sz="3600" dirty="0" smtClean="0">
                <a:latin typeface="+mj-lt"/>
              </a:rPr>
              <a:t>tatus and Health of Redband </a:t>
            </a:r>
            <a:r>
              <a:rPr lang="en-US" sz="3600" dirty="0">
                <a:latin typeface="+mj-lt"/>
              </a:rPr>
              <a:t>T</a:t>
            </a:r>
            <a:r>
              <a:rPr lang="en-US" sz="3600" dirty="0" smtClean="0">
                <a:latin typeface="+mj-lt"/>
              </a:rPr>
              <a:t>rout in the Lower Deschutes Basin</a:t>
            </a:r>
            <a:endParaRPr lang="en-US" sz="3600" dirty="0">
              <a:latin typeface="+mj-lt"/>
            </a:endParaRPr>
          </a:p>
        </p:txBody>
      </p:sp>
    </p:spTree>
    <p:extLst>
      <p:ext uri="{BB962C8B-B14F-4D97-AF65-F5344CB8AC3E}">
        <p14:creationId xmlns:p14="http://schemas.microsoft.com/office/powerpoint/2010/main" val="334570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Drift Boat </a:t>
            </a:r>
            <a:r>
              <a:rPr lang="en-US" dirty="0" err="1" smtClean="0"/>
              <a:t>Electrofisher</a:t>
            </a:r>
            <a:endParaRPr lang="en-US" dirty="0" smtClean="0"/>
          </a:p>
          <a:p>
            <a:endParaRPr lang="en-US" dirty="0"/>
          </a:p>
          <a:p>
            <a:r>
              <a:rPr lang="en-US" dirty="0" smtClean="0"/>
              <a:t>Historic Monitoring Sections (Trout Creek, N. Junction, Nena, and Jones) (1970’s and 1980’s)</a:t>
            </a:r>
          </a:p>
          <a:p>
            <a:endParaRPr lang="en-US" dirty="0" smtClean="0"/>
          </a:p>
          <a:p>
            <a:r>
              <a:rPr lang="en-US" dirty="0" smtClean="0"/>
              <a:t>2014-2016</a:t>
            </a:r>
            <a:endParaRPr lang="en-US" dirty="0"/>
          </a:p>
          <a:p>
            <a:pPr marL="0" indent="0">
              <a:buNone/>
            </a:pPr>
            <a:endParaRPr lang="en-US" dirty="0"/>
          </a:p>
          <a:p>
            <a:pPr marL="0" indent="0">
              <a:buNone/>
            </a:pP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4144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idx="1"/>
          </p:nvPr>
        </p:nvSpPr>
        <p:spPr/>
        <p:txBody>
          <a:bodyPr/>
          <a:lstStyle/>
          <a:p>
            <a:r>
              <a:rPr lang="en-US" dirty="0" smtClean="0"/>
              <a:t>Length and Weight</a:t>
            </a:r>
          </a:p>
          <a:p>
            <a:endParaRPr lang="en-US" dirty="0"/>
          </a:p>
          <a:p>
            <a:r>
              <a:rPr lang="en-US" dirty="0" smtClean="0"/>
              <a:t>Scales</a:t>
            </a:r>
          </a:p>
          <a:p>
            <a:endParaRPr lang="en-US" dirty="0"/>
          </a:p>
          <a:p>
            <a:r>
              <a:rPr lang="en-US" dirty="0" smtClean="0"/>
              <a:t>Otoliths, Gender, Stage of Maturity, Stomachs </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0" y="1143000"/>
            <a:ext cx="3257550" cy="2443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Jason\All Files\Pictures\Trout Shocking\P10104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4724400"/>
            <a:ext cx="2438401"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H:\Jason\All Files\Pictures\Trout Shocking\P10104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100" y="4978633"/>
            <a:ext cx="2263775" cy="1697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4558976"/>
            <a:ext cx="2409825" cy="2029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864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TODAY</a:t>
            </a:r>
            <a:endParaRPr lang="en-US" dirty="0"/>
          </a:p>
        </p:txBody>
      </p:sp>
      <p:sp>
        <p:nvSpPr>
          <p:cNvPr id="3" name="Content Placeholder 2"/>
          <p:cNvSpPr>
            <a:spLocks noGrp="1"/>
          </p:cNvSpPr>
          <p:nvPr>
            <p:ph idx="1"/>
          </p:nvPr>
        </p:nvSpPr>
        <p:spPr>
          <a:xfrm>
            <a:off x="876300" y="1143000"/>
            <a:ext cx="9258300" cy="4525963"/>
          </a:xfrm>
        </p:spPr>
        <p:txBody>
          <a:bodyPr/>
          <a:lstStyle/>
          <a:p>
            <a:pPr marL="0" indent="0">
              <a:buNone/>
            </a:pPr>
            <a:endParaRPr lang="en-US" dirty="0"/>
          </a:p>
          <a:p>
            <a:r>
              <a:rPr lang="en-US" dirty="0" smtClean="0"/>
              <a:t>Growth</a:t>
            </a:r>
          </a:p>
          <a:p>
            <a:endParaRPr lang="en-US" dirty="0"/>
          </a:p>
          <a:p>
            <a:r>
              <a:rPr lang="en-US" dirty="0" smtClean="0"/>
              <a:t>Condition Factors</a:t>
            </a:r>
          </a:p>
          <a:p>
            <a:endParaRPr lang="en-US" dirty="0"/>
          </a:p>
          <a:p>
            <a:r>
              <a:rPr lang="en-US" dirty="0" smtClean="0"/>
              <a:t>Population Status?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4185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B-C GROWTH</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0804789"/>
              </p:ext>
            </p:extLst>
          </p:nvPr>
        </p:nvGraphicFramePr>
        <p:xfrm>
          <a:off x="512693" y="1056127"/>
          <a:ext cx="8686797" cy="6141050"/>
        </p:xfrm>
        <a:graphic>
          <a:graphicData uri="http://schemas.openxmlformats.org/drawingml/2006/table">
            <a:tbl>
              <a:tblPr firstRow="1" firstCol="1" bandRow="1"/>
              <a:tblGrid>
                <a:gridCol w="2086616"/>
                <a:gridCol w="1891343"/>
                <a:gridCol w="1007045"/>
                <a:gridCol w="1007045"/>
                <a:gridCol w="673687"/>
                <a:gridCol w="673687"/>
                <a:gridCol w="673687"/>
                <a:gridCol w="673687"/>
              </a:tblGrid>
              <a:tr h="330245">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Year(s)</a:t>
                      </a:r>
                    </a:p>
                  </a:txBody>
                  <a:tcPr marL="68580" marR="68580" marT="0" marB="0" anchor="b">
                    <a:lnL>
                      <a:noFill/>
                    </a:lnL>
                    <a:lnR>
                      <a:noFill/>
                    </a:lnR>
                    <a:lnT>
                      <a:noFill/>
                    </a:lnT>
                    <a:lnB>
                      <a:noFill/>
                    </a:lnB>
                  </a:tcPr>
                </a:tc>
                <a:tc gridSpan="6">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Age</a:t>
                      </a: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245">
                <a:tc>
                  <a:txBody>
                    <a:bodyPr/>
                    <a:lstStyle/>
                    <a:p>
                      <a:pPr marL="0" marR="0" algn="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Trout Creek</a:t>
                      </a: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5</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6</a:t>
                      </a:r>
                    </a:p>
                  </a:txBody>
                  <a:tcPr marL="68580" marR="68580" marT="0" marB="0" anchor="b">
                    <a:lnL>
                      <a:noFill/>
                    </a:lnL>
                    <a:lnR>
                      <a:noFill/>
                    </a:lnR>
                    <a:lnT>
                      <a:noFill/>
                    </a:lnT>
                    <a:lnB>
                      <a:noFill/>
                    </a:lnB>
                  </a:tcPr>
                </a:tc>
              </a:tr>
              <a:tr h="213359">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1972-75</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117</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109</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73</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58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42</a:t>
                      </a: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2014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117</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128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76</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41</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23</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42</a:t>
                      </a: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chemeClr val="tx1">
                              <a:lumMod val="60000"/>
                              <a:lumOff val="40000"/>
                            </a:schemeClr>
                          </a:solidFill>
                          <a:effectLst/>
                          <a:latin typeface="+mj-lt"/>
                          <a:ea typeface="Times New Roman"/>
                          <a:cs typeface="Times New Roman"/>
                        </a:rPr>
                        <a:t>2015</a:t>
                      </a: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121</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105</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103</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26</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24</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17</a:t>
                      </a:r>
                    </a:p>
                  </a:txBody>
                  <a:tcPr marL="0" marR="0" marT="0" marB="0" anchor="b">
                    <a:lnL>
                      <a:noFill/>
                    </a:lnL>
                    <a:lnR>
                      <a:noFill/>
                    </a:lnR>
                    <a:lnT>
                      <a:noFill/>
                    </a:lnT>
                    <a:lnB>
                      <a:noFill/>
                    </a:lnB>
                  </a:tcPr>
                </a:tc>
              </a:tr>
              <a:tr h="532730">
                <a:tc>
                  <a:txBody>
                    <a:bodyPr/>
                    <a:lstStyle/>
                    <a:p>
                      <a:pPr marL="0" marR="0" algn="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North Junction</a:t>
                      </a: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1983-86</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108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119</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77</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32</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a:t>
                      </a: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2014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124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113</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67</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31</a:t>
                      </a: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chemeClr val="tx1">
                              <a:lumMod val="60000"/>
                              <a:lumOff val="40000"/>
                            </a:schemeClr>
                          </a:solidFill>
                          <a:effectLst/>
                          <a:latin typeface="+mj-lt"/>
                          <a:ea typeface="Times New Roman"/>
                          <a:cs typeface="Times New Roman"/>
                        </a:rPr>
                        <a:t>2015</a:t>
                      </a: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133</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121</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64</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35</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32</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0</a:t>
                      </a:r>
                    </a:p>
                  </a:txBody>
                  <a:tcPr marL="0" marR="0" marT="0" marB="0" anchor="b">
                    <a:lnL>
                      <a:noFill/>
                    </a:lnL>
                    <a:lnR>
                      <a:noFill/>
                    </a:lnR>
                    <a:lnT>
                      <a:noFill/>
                    </a:lnT>
                    <a:lnB>
                      <a:noFill/>
                    </a:lnB>
                  </a:tcPr>
                </a:tc>
              </a:tr>
              <a:tr h="330245">
                <a:tc>
                  <a:txBody>
                    <a:bodyPr/>
                    <a:lstStyle/>
                    <a:p>
                      <a:pPr marL="0" marR="0" algn="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Nena Cr</a:t>
                      </a: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1983-86</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111</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107</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66</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29</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13</a:t>
                      </a: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2014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117</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108</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71</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35</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39</a:t>
                      </a: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chemeClr val="tx1">
                              <a:lumMod val="60000"/>
                              <a:lumOff val="40000"/>
                            </a:schemeClr>
                          </a:solidFill>
                          <a:effectLst/>
                          <a:latin typeface="+mj-lt"/>
                          <a:ea typeface="Times New Roman"/>
                          <a:cs typeface="Times New Roman"/>
                        </a:rPr>
                        <a:t>2015</a:t>
                      </a: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a:txBody>
                    <a:bodyPr/>
                    <a:lstStyle/>
                    <a:p>
                      <a:pPr algn="ctr" fontAlgn="b"/>
                      <a:r>
                        <a:rPr lang="en-US" sz="2000" b="1" i="0" u="none" strike="noStrike">
                          <a:solidFill>
                            <a:schemeClr val="tx1"/>
                          </a:solidFill>
                          <a:effectLst/>
                          <a:latin typeface="+mj-lt"/>
                        </a:rPr>
                        <a:t>134</a:t>
                      </a:r>
                    </a:p>
                  </a:txBody>
                  <a:tcPr marL="0" marR="0" marT="0" marB="0" anchor="b">
                    <a:lnL>
                      <a:noFill/>
                    </a:lnL>
                    <a:lnR>
                      <a:noFill/>
                    </a:lnR>
                    <a:lnT>
                      <a:noFill/>
                    </a:lnT>
                    <a:lnB>
                      <a:noFill/>
                    </a:lnB>
                  </a:tcPr>
                </a:tc>
                <a:tc>
                  <a:txBody>
                    <a:bodyPr/>
                    <a:lstStyle/>
                    <a:p>
                      <a:pPr algn="ctr" fontAlgn="b"/>
                      <a:r>
                        <a:rPr lang="en-US" sz="2000" b="1" i="0" u="none" strike="noStrike">
                          <a:solidFill>
                            <a:schemeClr val="tx1"/>
                          </a:solidFill>
                          <a:effectLst/>
                          <a:latin typeface="+mj-lt"/>
                        </a:rPr>
                        <a:t>116</a:t>
                      </a:r>
                    </a:p>
                  </a:txBody>
                  <a:tcPr marL="0" marR="0" marT="0" marB="0" anchor="b">
                    <a:lnL>
                      <a:noFill/>
                    </a:lnL>
                    <a:lnR>
                      <a:noFill/>
                    </a:lnR>
                    <a:lnT>
                      <a:noFill/>
                    </a:lnT>
                    <a:lnB>
                      <a:noFill/>
                    </a:lnB>
                  </a:tcPr>
                </a:tc>
                <a:tc>
                  <a:txBody>
                    <a:bodyPr/>
                    <a:lstStyle/>
                    <a:p>
                      <a:pPr algn="ctr" fontAlgn="b"/>
                      <a:r>
                        <a:rPr lang="en-US" sz="2000" b="1" i="0" u="none" strike="noStrike">
                          <a:solidFill>
                            <a:schemeClr val="tx1"/>
                          </a:solidFill>
                          <a:effectLst/>
                          <a:latin typeface="+mj-lt"/>
                        </a:rPr>
                        <a:t>64</a:t>
                      </a:r>
                    </a:p>
                  </a:txBody>
                  <a:tcPr marL="0" marR="0" marT="0" marB="0" anchor="b">
                    <a:lnL>
                      <a:noFill/>
                    </a:lnL>
                    <a:lnR>
                      <a:noFill/>
                    </a:lnR>
                    <a:lnT>
                      <a:noFill/>
                    </a:lnT>
                    <a:lnB>
                      <a:noFill/>
                    </a:lnB>
                  </a:tcPr>
                </a:tc>
                <a:tc>
                  <a:txBody>
                    <a:bodyPr/>
                    <a:lstStyle/>
                    <a:p>
                      <a:pPr algn="ctr" fontAlgn="b"/>
                      <a:r>
                        <a:rPr lang="en-US" sz="2000" b="1" i="0" u="none" strike="noStrike">
                          <a:solidFill>
                            <a:schemeClr val="tx1"/>
                          </a:solidFill>
                          <a:effectLst/>
                          <a:latin typeface="+mj-lt"/>
                        </a:rPr>
                        <a:t>27</a:t>
                      </a:r>
                    </a:p>
                  </a:txBody>
                  <a:tcPr marL="0" marR="0" marT="0" marB="0" anchor="b">
                    <a:lnL>
                      <a:noFill/>
                    </a:lnL>
                    <a:lnR>
                      <a:noFill/>
                    </a:lnR>
                    <a:lnT>
                      <a:noFill/>
                    </a:lnT>
                    <a:lnB>
                      <a:noFill/>
                    </a:lnB>
                  </a:tcPr>
                </a:tc>
                <a:tc>
                  <a:txBody>
                    <a:bodyPr/>
                    <a:lstStyle/>
                    <a:p>
                      <a:pPr algn="ctr" fontAlgn="b"/>
                      <a:r>
                        <a:rPr lang="en-US" sz="2000" b="1" i="0" u="none" strike="noStrike">
                          <a:solidFill>
                            <a:schemeClr val="tx1"/>
                          </a:solidFill>
                          <a:effectLst/>
                          <a:latin typeface="+mj-lt"/>
                        </a:rPr>
                        <a:t>22</a:t>
                      </a:r>
                    </a:p>
                  </a:txBody>
                  <a:tcPr marL="0" marR="0" marT="0" marB="0" anchor="b">
                    <a:lnL>
                      <a:noFill/>
                    </a:lnL>
                    <a:lnR>
                      <a:noFill/>
                    </a:lnR>
                    <a:lnT>
                      <a:noFill/>
                    </a:lnT>
                    <a:lnB>
                      <a:noFill/>
                    </a:lnB>
                  </a:tcPr>
                </a:tc>
                <a:tc>
                  <a:txBody>
                    <a:bodyPr/>
                    <a:lstStyle/>
                    <a:p>
                      <a:pPr algn="ctr" fontAlgn="b"/>
                      <a:r>
                        <a:rPr lang="en-US" sz="2000" b="1" i="0" u="none" strike="noStrike" dirty="0">
                          <a:solidFill>
                            <a:schemeClr val="tx1"/>
                          </a:solidFill>
                          <a:effectLst/>
                          <a:latin typeface="+mj-lt"/>
                        </a:rPr>
                        <a:t>0</a:t>
                      </a:r>
                    </a:p>
                  </a:txBody>
                  <a:tcPr marL="0" marR="0" marT="0" marB="0" anchor="b">
                    <a:lnL>
                      <a:noFill/>
                    </a:lnL>
                    <a:lnR>
                      <a:noFill/>
                    </a:lnR>
                    <a:lnT>
                      <a:noFill/>
                    </a:lnT>
                    <a:lnB>
                      <a:noFill/>
                    </a:lnB>
                  </a:tcPr>
                </a:tc>
              </a:tr>
              <a:tr h="330245">
                <a:tc>
                  <a:txBody>
                    <a:bodyPr/>
                    <a:lstStyle/>
                    <a:p>
                      <a:pPr marL="0" marR="0" algn="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Jones Canyon</a:t>
                      </a: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1986</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110</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111</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70</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31</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30</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21</a:t>
                      </a: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2014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116</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112</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74</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tx1">
                              <a:lumMod val="60000"/>
                              <a:lumOff val="40000"/>
                            </a:schemeClr>
                          </a:solidFill>
                          <a:effectLst/>
                          <a:latin typeface="+mj-lt"/>
                          <a:ea typeface="Times New Roman"/>
                          <a:cs typeface="Times New Roman"/>
                        </a:rPr>
                        <a:t>43</a:t>
                      </a: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lumMod val="60000"/>
                              <a:lumOff val="40000"/>
                            </a:schemeClr>
                          </a:solidFill>
                          <a:effectLst/>
                          <a:latin typeface="+mj-lt"/>
                          <a:ea typeface="Times New Roman"/>
                          <a:cs typeface="Times New Roman"/>
                        </a:rPr>
                        <a:t>57</a:t>
                      </a: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r>
              <a:tr h="330245">
                <a:tc>
                  <a:txBody>
                    <a:bodyPr/>
                    <a:lstStyle/>
                    <a:p>
                      <a:pPr>
                        <a:lnSpc>
                          <a:spcPct val="115000"/>
                        </a:lnSpc>
                      </a:pPr>
                      <a:endParaRPr lang="en-US" sz="2000" b="1">
                        <a:solidFill>
                          <a:schemeClr val="tx1">
                            <a:lumMod val="60000"/>
                            <a:lumOff val="40000"/>
                          </a:schemeClr>
                        </a:solidFill>
                        <a:effectLst/>
                        <a:latin typeface="+mj-lt"/>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gridSpan="3">
                  <a:txBody>
                    <a:bodyPr/>
                    <a:lstStyle/>
                    <a:p>
                      <a:pPr marL="0" marR="0" algn="ctr">
                        <a:lnSpc>
                          <a:spcPct val="115000"/>
                        </a:lnSpc>
                        <a:spcBef>
                          <a:spcPts val="0"/>
                        </a:spcBef>
                        <a:spcAft>
                          <a:spcPts val="0"/>
                        </a:spcAft>
                      </a:pP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hMerge="1">
                  <a:txBody>
                    <a:bodyPr/>
                    <a:lstStyle/>
                    <a:p>
                      <a:pPr marL="0" marR="0" algn="ctr">
                        <a:lnSpc>
                          <a:spcPct val="115000"/>
                        </a:lnSpc>
                        <a:spcBef>
                          <a:spcPts val="0"/>
                        </a:spcBef>
                        <a:spcAft>
                          <a:spcPts val="0"/>
                        </a:spcAft>
                      </a:pPr>
                      <a:endParaRPr lang="en-US" sz="18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endParaRPr lang="en-US" sz="2000" b="1" dirty="0">
                        <a:solidFill>
                          <a:schemeClr val="tx1">
                            <a:lumMod val="60000"/>
                            <a:lumOff val="40000"/>
                          </a:schemeClr>
                        </a:solidFill>
                        <a:effectLst/>
                        <a:latin typeface="+mj-lt"/>
                        <a:ea typeface="Times New Roman"/>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b="1" dirty="0">
                        <a:solidFill>
                          <a:schemeClr val="tx1">
                            <a:lumMod val="60000"/>
                            <a:lumOff val="40000"/>
                          </a:schemeClr>
                        </a:solidFill>
                        <a:effectLst/>
                        <a:latin typeface="+mj-lt"/>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93671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FACTOR INDEX</a:t>
            </a:r>
            <a:endParaRPr lang="en-US" dirty="0"/>
          </a:p>
        </p:txBody>
      </p:sp>
      <p:sp>
        <p:nvSpPr>
          <p:cNvPr id="3" name="Content Placeholder 2"/>
          <p:cNvSpPr>
            <a:spLocks noGrp="1"/>
          </p:cNvSpPr>
          <p:nvPr>
            <p:ph idx="1"/>
          </p:nvPr>
        </p:nvSpPr>
        <p:spPr>
          <a:xfrm>
            <a:off x="514350" y="2667000"/>
            <a:ext cx="9258300" cy="3459163"/>
          </a:xfrm>
        </p:spPr>
        <p:txBody>
          <a:bodyPr/>
          <a:lstStyle/>
          <a:p>
            <a:r>
              <a:rPr lang="en-US" dirty="0"/>
              <a:t>&lt;</a:t>
            </a:r>
            <a:r>
              <a:rPr lang="en-US" dirty="0" smtClean="0"/>
              <a:t> 1.0       = Poor Condition</a:t>
            </a:r>
          </a:p>
          <a:p>
            <a:r>
              <a:rPr lang="en-US" dirty="0" smtClean="0"/>
              <a:t>1.0 – 1.1 = Poor to Fair </a:t>
            </a:r>
          </a:p>
          <a:p>
            <a:r>
              <a:rPr lang="en-US" dirty="0" smtClean="0"/>
              <a:t>1.1 - 1.2 = Fair to Good Condition</a:t>
            </a:r>
          </a:p>
          <a:p>
            <a:r>
              <a:rPr lang="en-US" dirty="0" smtClean="0"/>
              <a:t>1.2 - 1.3 = Good to Excellent Condition</a:t>
            </a:r>
          </a:p>
          <a:p>
            <a:r>
              <a:rPr lang="en-US" dirty="0" smtClean="0"/>
              <a:t>&gt; 1.3       = Excellent Condition</a:t>
            </a:r>
            <a:endParaRPr lang="en-US" dirty="0"/>
          </a:p>
        </p:txBody>
      </p:sp>
      <p:sp>
        <p:nvSpPr>
          <p:cNvPr id="4" name="TextBox 3"/>
          <p:cNvSpPr txBox="1"/>
          <p:nvPr/>
        </p:nvSpPr>
        <p:spPr>
          <a:xfrm>
            <a:off x="342900" y="1580653"/>
            <a:ext cx="9030485" cy="461665"/>
          </a:xfrm>
          <a:prstGeom prst="rect">
            <a:avLst/>
          </a:prstGeom>
          <a:noFill/>
        </p:spPr>
        <p:txBody>
          <a:bodyPr wrap="none" rtlCol="0">
            <a:spAutoFit/>
          </a:bodyPr>
          <a:lstStyle/>
          <a:p>
            <a:r>
              <a:rPr lang="en-US" dirty="0" smtClean="0"/>
              <a:t>GENERAL (K) STANDARDS FOR WILD STREAM SALMONIDS</a:t>
            </a:r>
            <a:endParaRPr lang="en-US" dirty="0"/>
          </a:p>
        </p:txBody>
      </p:sp>
    </p:spTree>
    <p:extLst>
      <p:ext uri="{BB962C8B-B14F-4D97-AF65-F5344CB8AC3E}">
        <p14:creationId xmlns:p14="http://schemas.microsoft.com/office/powerpoint/2010/main" val="40317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FACTORS (K)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217341"/>
              </p:ext>
            </p:extLst>
          </p:nvPr>
        </p:nvGraphicFramePr>
        <p:xfrm>
          <a:off x="906115" y="937244"/>
          <a:ext cx="8686802" cy="5308620"/>
        </p:xfrm>
        <a:graphic>
          <a:graphicData uri="http://schemas.openxmlformats.org/drawingml/2006/table">
            <a:tbl>
              <a:tblPr/>
              <a:tblGrid>
                <a:gridCol w="1212112"/>
                <a:gridCol w="1212112"/>
                <a:gridCol w="1212112"/>
                <a:gridCol w="1414130"/>
                <a:gridCol w="1212112"/>
                <a:gridCol w="1212112"/>
                <a:gridCol w="1212112"/>
              </a:tblGrid>
              <a:tr h="530862">
                <a:tc>
                  <a:txBody>
                    <a:bodyPr/>
                    <a:lstStyle/>
                    <a:p>
                      <a:pPr algn="l"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r>
                        <a:rPr lang="en-US" sz="2800" b="0" i="0" u="sng" strike="noStrike">
                          <a:solidFill>
                            <a:schemeClr val="tx1"/>
                          </a:solidFill>
                          <a:effectLst/>
                          <a:latin typeface="+mn-lt"/>
                        </a:rPr>
                        <a:t>Immature</a:t>
                      </a: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r>
              <a:tr h="530862">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K</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N</a:t>
                      </a:r>
                    </a:p>
                  </a:txBody>
                  <a:tcPr marL="9525" marR="9525" marT="9525" marB="0" anchor="b">
                    <a:lnL>
                      <a:noFill/>
                    </a:lnL>
                    <a:lnR>
                      <a:noFill/>
                    </a:lnR>
                    <a:lnT>
                      <a:noFill/>
                    </a:lnT>
                    <a:lnB>
                      <a:noFill/>
                    </a:lnB>
                  </a:tcPr>
                </a:tc>
              </a:tr>
              <a:tr h="530862">
                <a:tc gridSpan="2">
                  <a:txBody>
                    <a:bodyPr/>
                    <a:lstStyle/>
                    <a:p>
                      <a:pPr algn="l" fontAlgn="b"/>
                      <a:r>
                        <a:rPr lang="en-US" sz="2800" b="0" i="0" u="none" strike="noStrike">
                          <a:solidFill>
                            <a:schemeClr val="tx1"/>
                          </a:solidFill>
                          <a:effectLst/>
                          <a:latin typeface="+mn-lt"/>
                        </a:rPr>
                        <a:t>Nena Creek</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800" b="0" i="0" u="none" strike="noStrike">
                          <a:solidFill>
                            <a:schemeClr val="tx1"/>
                          </a:solidFill>
                          <a:effectLst/>
                          <a:latin typeface="+mn-lt"/>
                        </a:rPr>
                        <a:t>1986</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1.25</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91</a:t>
                      </a:r>
                    </a:p>
                  </a:txBody>
                  <a:tcPr marL="9525" marR="9525" marT="9525" marB="0" anchor="b">
                    <a:lnL>
                      <a:noFill/>
                    </a:lnL>
                    <a:lnR>
                      <a:noFill/>
                    </a:lnR>
                    <a:lnT>
                      <a:noFill/>
                    </a:lnT>
                    <a:lnB>
                      <a:noFill/>
                    </a:lnB>
                  </a:tcPr>
                </a:tc>
              </a:tr>
              <a:tr h="530862">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1987</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1.23</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75</a:t>
                      </a:r>
                    </a:p>
                  </a:txBody>
                  <a:tcPr marL="9525" marR="9525" marT="9525" marB="0" anchor="b">
                    <a:lnL>
                      <a:noFill/>
                    </a:lnL>
                    <a:lnR>
                      <a:noFill/>
                    </a:lnR>
                    <a:lnT>
                      <a:noFill/>
                    </a:lnT>
                    <a:lnB>
                      <a:noFill/>
                    </a:lnB>
                  </a:tcPr>
                </a:tc>
              </a:tr>
              <a:tr h="530862">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chemeClr val="tx1"/>
                          </a:solidFill>
                          <a:effectLst/>
                          <a:latin typeface="+mn-lt"/>
                        </a:rPr>
                        <a:t>2014</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1.21</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36</a:t>
                      </a:r>
                    </a:p>
                  </a:txBody>
                  <a:tcPr marL="9525" marR="9525" marT="9525" marB="0" anchor="b">
                    <a:lnL>
                      <a:noFill/>
                    </a:lnL>
                    <a:lnR>
                      <a:noFill/>
                    </a:lnR>
                    <a:lnT>
                      <a:noFill/>
                    </a:lnT>
                    <a:lnB>
                      <a:noFill/>
                    </a:lnB>
                  </a:tcPr>
                </a:tc>
              </a:tr>
              <a:tr h="530862">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2015</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1.24</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29</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r>
              <a:tr h="530862">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r>
              <a:tr h="530862">
                <a:tc gridSpan="2">
                  <a:txBody>
                    <a:bodyPr/>
                    <a:lstStyle/>
                    <a:p>
                      <a:pPr algn="l" fontAlgn="b"/>
                      <a:r>
                        <a:rPr lang="en-US" sz="2800" b="0" i="0" u="none" strike="noStrike" dirty="0">
                          <a:solidFill>
                            <a:schemeClr val="tx1"/>
                          </a:solidFill>
                          <a:effectLst/>
                          <a:latin typeface="+mn-lt"/>
                        </a:rPr>
                        <a:t>North Junction</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800" b="0" i="0" u="none" strike="noStrike" dirty="0">
                          <a:solidFill>
                            <a:schemeClr val="tx1"/>
                          </a:solidFill>
                          <a:effectLst/>
                          <a:latin typeface="+mn-lt"/>
                        </a:rPr>
                        <a:t>1987</a:t>
                      </a: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chemeClr val="tx1"/>
                          </a:solidFill>
                          <a:effectLst/>
                          <a:latin typeface="+mn-lt"/>
                        </a:rPr>
                        <a:t>1.24</a:t>
                      </a:r>
                    </a:p>
                  </a:txBody>
                  <a:tcPr marL="9525" marR="9525" marT="9525" marB="0" anchor="b">
                    <a:lnL>
                      <a:noFill/>
                    </a:lnL>
                    <a:lnR>
                      <a:noFill/>
                    </a:lnR>
                    <a:lnT>
                      <a:noFill/>
                    </a:lnT>
                    <a:lnB>
                      <a:noFill/>
                    </a:lnB>
                  </a:tcPr>
                </a:tc>
                <a:tc>
                  <a:txBody>
                    <a:bodyPr/>
                    <a:lstStyle/>
                    <a:p>
                      <a:pPr algn="ctr" fontAlgn="b"/>
                      <a:endParaRPr lang="en-US" sz="2800" b="0" i="0" u="none" strike="noStrike">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a:solidFill>
                            <a:schemeClr val="tx1"/>
                          </a:solidFill>
                          <a:effectLst/>
                          <a:latin typeface="+mn-lt"/>
                        </a:rPr>
                        <a:t>64</a:t>
                      </a:r>
                    </a:p>
                  </a:txBody>
                  <a:tcPr marL="9525" marR="9525" marT="9525" marB="0" anchor="b">
                    <a:lnL>
                      <a:noFill/>
                    </a:lnL>
                    <a:lnR>
                      <a:noFill/>
                    </a:lnR>
                    <a:lnT>
                      <a:noFill/>
                    </a:lnT>
                    <a:lnB>
                      <a:noFill/>
                    </a:lnB>
                  </a:tcPr>
                </a:tc>
              </a:tr>
              <a:tr h="530862">
                <a:tc>
                  <a:txBody>
                    <a:bodyPr/>
                    <a:lstStyle/>
                    <a:p>
                      <a:pPr algn="l"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chemeClr val="tx1"/>
                          </a:solidFill>
                          <a:effectLst/>
                          <a:latin typeface="+mn-lt"/>
                        </a:rPr>
                        <a:t>2014</a:t>
                      </a: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chemeClr val="tx1"/>
                          </a:solidFill>
                          <a:effectLst/>
                          <a:latin typeface="+mn-lt"/>
                        </a:rPr>
                        <a:t>1.19</a:t>
                      </a: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29</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r>
              <a:tr h="530862">
                <a:tc>
                  <a:txBody>
                    <a:bodyPr/>
                    <a:lstStyle/>
                    <a:p>
                      <a:pPr algn="l"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l"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2015</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1.28</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c>
                  <a:txBody>
                    <a:bodyPr/>
                    <a:lstStyle/>
                    <a:p>
                      <a:pPr algn="ctr" fontAlgn="b"/>
                      <a:r>
                        <a:rPr lang="en-US" sz="2800" b="0" i="0" u="none" strike="noStrike" dirty="0" smtClean="0">
                          <a:solidFill>
                            <a:schemeClr val="tx1"/>
                          </a:solidFill>
                          <a:effectLst/>
                          <a:latin typeface="+mn-lt"/>
                        </a:rPr>
                        <a:t>27</a:t>
                      </a:r>
                      <a:endParaRPr lang="en-US" sz="2800" b="0" i="0" u="none" strike="noStrike" dirty="0">
                        <a:solidFill>
                          <a:schemeClr val="tx1"/>
                        </a:solidFill>
                        <a:effectLst/>
                        <a:latin typeface="+mn-lt"/>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74766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00"/>
      </a:lt1>
      <a:dk2>
        <a:srgbClr val="0000CC"/>
      </a:dk2>
      <a:lt2>
        <a:srgbClr val="FFFF00"/>
      </a:lt2>
      <a:accent1>
        <a:srgbClr val="FF9900"/>
      </a:accent1>
      <a:accent2>
        <a:srgbClr val="00FFFF"/>
      </a:accent2>
      <a:accent3>
        <a:srgbClr val="AAAAE2"/>
      </a:accent3>
      <a:accent4>
        <a:srgbClr val="DADA00"/>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89772</TotalTime>
  <Words>1978</Words>
  <Application>Microsoft Office PowerPoint</Application>
  <PresentationFormat>35mm Slides</PresentationFormat>
  <Paragraphs>367</Paragraphs>
  <Slides>27</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Arial Rounded MT Bold</vt:lpstr>
      <vt:lpstr>Calibri</vt:lpstr>
      <vt:lpstr>Times New Roman</vt:lpstr>
      <vt:lpstr>Default Design</vt:lpstr>
      <vt:lpstr>SPW 12.0 Graph</vt:lpstr>
      <vt:lpstr>Seven Years of Questions and Concern: What We Know and Don’t Know About The Status of Fish Populations In the Lower Deschutes</vt:lpstr>
      <vt:lpstr>COMMON QUESTIONS</vt:lpstr>
      <vt:lpstr>PURPOSE</vt:lpstr>
      <vt:lpstr>METHODS</vt:lpstr>
      <vt:lpstr>SAMPLE</vt:lpstr>
      <vt:lpstr>PRESENT TODAY</vt:lpstr>
      <vt:lpstr>MEAN B-C GROWTH</vt:lpstr>
      <vt:lpstr>CONDITION FACTOR INDEX</vt:lpstr>
      <vt:lpstr>CONDITION FACTORS (K)</vt:lpstr>
      <vt:lpstr>CONDITION FACTORS (K)</vt:lpstr>
      <vt:lpstr>CONDITION FACTORS (K)</vt:lpstr>
      <vt:lpstr>POPULATION STATUS???</vt:lpstr>
      <vt:lpstr>TROUT DENSITY</vt:lpstr>
      <vt:lpstr>SUMMARY</vt:lpstr>
      <vt:lpstr>WHY ARE WE NOT CATCHING HATCHERY FISH?</vt:lpstr>
      <vt:lpstr>RBH AND OOB STRAY HATCHERY STS ESCAPEMENT OVER SHERARS FALLS</vt:lpstr>
      <vt:lpstr>ESTIMATED WILD CATCH AND HATCHERY HARVEST</vt:lpstr>
      <vt:lpstr>TEMPERATURE RELATED?</vt:lpstr>
      <vt:lpstr>PowerPoint Presentation</vt:lpstr>
      <vt:lpstr>PowerPoint Presentation</vt:lpstr>
      <vt:lpstr>Proportion Transported Columbia Basin</vt:lpstr>
      <vt:lpstr>OOBS SUMMARY</vt:lpstr>
      <vt:lpstr>OTHER SPECIES OF CONCERN??</vt:lpstr>
      <vt:lpstr>WILD FALL CHINOOK</vt:lpstr>
      <vt:lpstr>WILD STEELHEAD ESCAPEMENT ABOVE SHERARS</vt:lpstr>
      <vt:lpstr>FINAL SUMMARY</vt:lpstr>
      <vt:lpstr>Special Thanks</vt:lpstr>
    </vt:vector>
  </TitlesOfParts>
  <Company>ODFW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dc:creator>
  <cp:lastModifiedBy>Robert Hooton</cp:lastModifiedBy>
  <cp:revision>569</cp:revision>
  <cp:lastPrinted>2016-05-20T18:32:08Z</cp:lastPrinted>
  <dcterms:created xsi:type="dcterms:W3CDTF">1998-01-12T23:32:32Z</dcterms:created>
  <dcterms:modified xsi:type="dcterms:W3CDTF">2016-09-19T18:10:39Z</dcterms:modified>
</cp:coreProperties>
</file>