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62" r:id="rId2"/>
    <p:sldId id="263" r:id="rId3"/>
    <p:sldId id="265" r:id="rId4"/>
    <p:sldId id="276" r:id="rId5"/>
    <p:sldId id="267" r:id="rId6"/>
    <p:sldId id="266" r:id="rId7"/>
    <p:sldId id="268" r:id="rId8"/>
    <p:sldId id="270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563C-50F0-3664-EC28-1F1110BA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5A559-5277-D2CA-855B-998EBDB2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E5D7-0F7A-EECF-2EE5-96AE71B2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BF3E-77C1-9255-426E-D7FF26E6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FAE63-E572-03A2-259F-B688A485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E45E-C845-49DE-A4CC-8C28CEA7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0F038-C946-E290-B16A-AC2C6EC53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EAD15-6847-7D29-CD93-B59E38F2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69EC-E248-435C-4996-83EC8B6F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BBB6-BF4F-E9A2-0D13-615AA651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D6D7F-9810-0CA0-70CF-87C4B8A1E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83B4-CCB5-69FA-8A6B-029B6B251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EE71-CC62-A2AA-FF88-F0DBD185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0997-13D5-714F-4A8F-418810D6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0361-2ACF-BE5D-AEE0-9B7E09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A27A-196D-A06A-E3E6-57EAEF5F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8650-CC19-921C-6557-300C7E68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732F-734A-AB71-33B8-BEEC9A64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A29F-505B-A48B-2F82-8116C479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7CD4-7DF9-15C6-B8DC-8F1D31A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F96-6B68-02C2-79FB-C9E6675F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1E8CE-CBE7-47F0-9717-2AC3B165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EE543-4B7C-AB62-5E43-CA9528C2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5D78-67FD-1ADD-438E-6D8DADF4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C7D8-BB05-5560-3FE6-D6561F9E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2338-7A92-BF5A-CB9F-70758014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D299-10D8-222C-6570-E3EA3CC9D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E98C2-5E93-1723-1DAB-66DB70C2C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82D3-955B-3376-7882-97433039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C71E6-39E9-D9EB-C13B-8A3F2B94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3074C-77D7-E209-8F15-F04DD367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C985-30AB-C49D-F9C5-721564D4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0E23-8EB7-859F-A244-ECAF1FE5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BAE4B-9F71-A311-F944-6BA1B4094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9E8C7-9D3B-EA4E-3336-67FBE0479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36444-6BD5-65F6-1DFD-EBEDB02F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026A1-D0AC-0835-A1CE-5D3C4FDA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540BF-FF74-8557-E630-975C1BD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764B2-C760-4285-6BCA-DAA300F0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730B-8B43-8EB7-5F9C-4C4357F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AD3D8-94BE-A63D-8E20-FA926D4F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3EB42-A746-50CB-2F42-2AFFF566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F0D48-A2B0-4650-CC9F-7CE2119D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C73D9-8AA9-84B9-A756-BC869644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19111-B7C7-1EA8-A9DE-C80E56D7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697F0-17E4-BE0F-57BC-90219D84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7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0707-10C5-49CC-F93D-DDBC021E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E6B9-BCB4-8909-C90B-251F28F0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2243A-482F-9E1E-4183-05794038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26A73-6F2A-208B-D1A1-89C6CADF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23E61-2775-35D9-664C-99D9D510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B3E00-BFA6-AF30-CE1B-6EDBF170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1C82-289E-1115-67B7-719BC78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AD118-469C-44AA-088B-EDD4C21A0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B9AB4-808D-FEBE-4402-F58C479A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D64D-D3FE-ADE3-A9C8-9DED0911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9285E-10F0-5E80-A3C9-F920D7AB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1EC1-BC92-5A66-EA7B-142DFAC3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86401-346F-D63E-5BBC-4EA6662A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92BF-1731-EF53-2601-B11786A1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8F91E-00C8-5AA1-3AC9-9D3669390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3D03-8A78-440E-B821-2731C36775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17444-19FA-5703-A44F-4A224504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445C-0515-645D-C575-A7CE488CD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1188-322B-4322-8F07-4C94638E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7134C7-D29C-BAD9-D138-AD9191AA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3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PFA HCP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Mitigation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Fund Guidance for USFWS Species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85" y="213576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47504-D775-1834-84C1-8859B0FB1055}"/>
              </a:ext>
            </a:extLst>
          </p:cNvPr>
          <p:cNvSpPr txBox="1"/>
          <p:nvPr/>
        </p:nvSpPr>
        <p:spPr>
          <a:xfrm>
            <a:off x="520218" y="5701010"/>
            <a:ext cx="596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Allen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Aquatic Resources Division Manager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USFWS, Oregon Fish and Wildlife Office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588C2BA-D5A1-5331-0519-51F11539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30" y="1784011"/>
            <a:ext cx="268732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50D65C7-94DE-BBE7-CD4B-1FA7AECB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5" y="3789280"/>
            <a:ext cx="2073284" cy="15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ECEF053F-61AF-7B01-E0F5-A2CEF5F3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46" y="3911884"/>
            <a:ext cx="2858299" cy="20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75E1819-8146-C540-FC19-CC9D1306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8" y="3789280"/>
            <a:ext cx="3254539" cy="18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Amerman Coastal Cutthroat">
            <a:extLst>
              <a:ext uri="{FF2B5EF4-FFF2-40B4-BE49-F238E27FC236}">
                <a16:creationId xmlns:a16="http://schemas.microsoft.com/office/drawing/2014/main" id="{2B3EAFBA-D64A-945C-6965-17A91948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32" y="2216977"/>
            <a:ext cx="270775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glers: don't overlook catching whitefish in Idaho's rivers and ...">
            <a:extLst>
              <a:ext uri="{FF2B5EF4-FFF2-40B4-BE49-F238E27FC236}">
                <a16:creationId xmlns:a16="http://schemas.microsoft.com/office/drawing/2014/main" id="{CFDC203C-658F-78C8-A2DA-ACBB58A2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73" y="2184779"/>
            <a:ext cx="3653820" cy="13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A8DB3D76-4F04-ED8B-77B0-00C18FDB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26" y="3911884"/>
            <a:ext cx="2428875" cy="22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561DB-EE89-7CB7-9980-30804C923AA8}"/>
              </a:ext>
            </a:extLst>
          </p:cNvPr>
          <p:cNvSpPr txBox="1"/>
          <p:nvPr/>
        </p:nvSpPr>
        <p:spPr>
          <a:xfrm>
            <a:off x="1779308" y="3509874"/>
            <a:ext cx="2017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Coastal tailed frog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CE90-D180-C7A1-CAA3-EBC9EF6D0542}"/>
              </a:ext>
            </a:extLst>
          </p:cNvPr>
          <p:cNvSpPr txBox="1"/>
          <p:nvPr/>
        </p:nvSpPr>
        <p:spPr>
          <a:xfrm>
            <a:off x="5097793" y="3494291"/>
            <a:ext cx="24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Coastal cutthroat trout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02CAC-36E8-DB2B-9192-5AAB3F269894}"/>
              </a:ext>
            </a:extLst>
          </p:cNvPr>
          <p:cNvSpPr txBox="1"/>
          <p:nvPr/>
        </p:nvSpPr>
        <p:spPr>
          <a:xfrm>
            <a:off x="9037746" y="3542539"/>
            <a:ext cx="151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Mountain whitefish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543E3-35C9-0797-FCB3-BB311C207D27}"/>
              </a:ext>
            </a:extLst>
          </p:cNvPr>
          <p:cNvSpPr txBox="1"/>
          <p:nvPr/>
        </p:nvSpPr>
        <p:spPr>
          <a:xfrm>
            <a:off x="4135771" y="5650888"/>
            <a:ext cx="132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bull trout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57A47-31A8-2293-9020-20AE97E7EE4B}"/>
              </a:ext>
            </a:extLst>
          </p:cNvPr>
          <p:cNvSpPr txBox="1"/>
          <p:nvPr/>
        </p:nvSpPr>
        <p:spPr>
          <a:xfrm>
            <a:off x="6618914" y="6162675"/>
            <a:ext cx="203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Columbia torrent salamander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81F76-9E3F-00AC-A9E6-D7EC54E3AF79}"/>
              </a:ext>
            </a:extLst>
          </p:cNvPr>
          <p:cNvSpPr txBox="1"/>
          <p:nvPr/>
        </p:nvSpPr>
        <p:spPr>
          <a:xfrm>
            <a:off x="620785" y="5328575"/>
            <a:ext cx="24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Cope’s giant salamander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C9D85-A8F8-8052-CBBE-187EC0368589}"/>
              </a:ext>
            </a:extLst>
          </p:cNvPr>
          <p:cNvSpPr txBox="1"/>
          <p:nvPr/>
        </p:nvSpPr>
        <p:spPr>
          <a:xfrm>
            <a:off x="9433055" y="5943518"/>
            <a:ext cx="2579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Southern torrent salamander</a:t>
            </a:r>
          </a:p>
        </p:txBody>
      </p:sp>
    </p:spTree>
    <p:extLst>
      <p:ext uri="{BB962C8B-B14F-4D97-AF65-F5344CB8AC3E}">
        <p14:creationId xmlns:p14="http://schemas.microsoft.com/office/powerpoint/2010/main" val="11343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0023B6-CCD0-4762-779C-551F358E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9640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Topics Under Consideration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3C59-F49D-F1F6-9E92-7BEF4A416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393498"/>
            <a:ext cx="11445361" cy="3643313"/>
          </a:xfrm>
        </p:spPr>
        <p:txBody>
          <a:bodyPr>
            <a:normAutofit fontScale="92500"/>
          </a:bodyPr>
          <a:lstStyle/>
          <a:p>
            <a:r>
              <a:rPr lang="en-US" dirty="0"/>
              <a:t>Will the HCP provide ESA take coverage for the Mitigation Fund Program?</a:t>
            </a:r>
          </a:p>
          <a:p>
            <a:r>
              <a:rPr lang="en-US" dirty="0"/>
              <a:t>How do other watershed grant programs (e.g. OWEB) function re: ESA permitting?</a:t>
            </a:r>
          </a:p>
          <a:p>
            <a:r>
              <a:rPr lang="en-US" dirty="0"/>
              <a:t>During HCP development, should an advanced mitigation plan be developed &amp; memorialized in a formal agreement with the Services (HCP handbook </a:t>
            </a:r>
            <a:r>
              <a:rPr lang="en-US" dirty="0" err="1"/>
              <a:t>Sxn</a:t>
            </a:r>
            <a:r>
              <a:rPr lang="en-US" dirty="0"/>
              <a:t> 3.5.7)?</a:t>
            </a:r>
          </a:p>
          <a:p>
            <a:r>
              <a:rPr lang="en-US" dirty="0"/>
              <a:t>What instrument will be used to track advanced mitigation? Who will manage it? </a:t>
            </a:r>
          </a:p>
          <a:p>
            <a:r>
              <a:rPr lang="en-US" dirty="0"/>
              <a:t>How will the Services have enough certainty that mitigation will “fully offset” adverse effects of the covered activities in order to be able to issue an ITP? </a:t>
            </a:r>
          </a:p>
          <a:p>
            <a:r>
              <a:rPr lang="en-US" dirty="0"/>
              <a:t>How are newly listed species accommodated within an existing HCP?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6447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4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4B5EB0-BE51-CE35-F10E-F0D60366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Presentation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C6022-E2E8-F70D-546C-3630071C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7" y="2141538"/>
            <a:ext cx="10922465" cy="33700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list of covered species under jurisdiction of USFWS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on some resources for applicants &amp; reviewers to determine appropriateness of mitigation projects submitted for mitigation funding</a:t>
            </a: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 coverage for mitigation funded prior to and post HCP finalization</a:t>
            </a: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adequacy of mitigation actions under the HCP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issues under discussion internally and externally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86" y="37463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2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805FC-F270-2906-73C3-CA382D37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36"/>
            <a:ext cx="10515600" cy="8791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USFWS Covered Species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482D0-7A1A-91A6-C588-F977EFCE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72" y="1622676"/>
            <a:ext cx="10786617" cy="43043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Bull trout – listed </a:t>
            </a:r>
            <a:r>
              <a:rPr lang="en-US" sz="2000" i="1" dirty="0">
                <a:highlight>
                  <a:srgbClr val="FFFF00"/>
                </a:highlight>
              </a:rPr>
              <a:t>threatened</a:t>
            </a:r>
            <a:r>
              <a:rPr lang="en-US" sz="2000" dirty="0">
                <a:highlight>
                  <a:srgbClr val="FFFF00"/>
                </a:highlight>
              </a:rPr>
              <a:t> (OR, WA, ID, NV, MT) – also an *ODFW strategy species</a:t>
            </a:r>
          </a:p>
          <a:p>
            <a:r>
              <a:rPr lang="en-US" sz="2000" dirty="0">
                <a:highlight>
                  <a:srgbClr val="FFFF00"/>
                </a:highlight>
              </a:rPr>
              <a:t>Lahontan cutthroat trout – listed </a:t>
            </a:r>
            <a:r>
              <a:rPr lang="en-US" sz="2000" i="1" dirty="0">
                <a:highlight>
                  <a:srgbClr val="FFFF00"/>
                </a:highlight>
              </a:rPr>
              <a:t>threatened</a:t>
            </a:r>
            <a:r>
              <a:rPr lang="en-US" sz="2000" dirty="0">
                <a:highlight>
                  <a:srgbClr val="FFFF00"/>
                </a:highlight>
              </a:rPr>
              <a:t> (OR, CA, NV) – also an *ODFW strategy species</a:t>
            </a:r>
          </a:p>
          <a:p>
            <a:r>
              <a:rPr lang="en-US" sz="2000" dirty="0"/>
              <a:t>Coastal cutthroat trout - no fed status – *ODFW strategy species</a:t>
            </a:r>
          </a:p>
          <a:p>
            <a:r>
              <a:rPr lang="en-US" sz="2000" dirty="0"/>
              <a:t>Rainbow &amp; </a:t>
            </a:r>
            <a:r>
              <a:rPr lang="en-US" sz="2000" dirty="0" err="1"/>
              <a:t>redband</a:t>
            </a:r>
            <a:r>
              <a:rPr lang="en-US" sz="2000" dirty="0"/>
              <a:t> (interior) trout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no fed status – *ODFW strategy species</a:t>
            </a:r>
          </a:p>
          <a:p>
            <a:r>
              <a:rPr lang="en-US" sz="2000" dirty="0"/>
              <a:t>Great Basin </a:t>
            </a:r>
            <a:r>
              <a:rPr lang="en-US" sz="2000" dirty="0" err="1"/>
              <a:t>redband</a:t>
            </a:r>
            <a:r>
              <a:rPr lang="en-US" sz="2000" dirty="0"/>
              <a:t> trout -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fed status – *ODFW strategy species</a:t>
            </a:r>
            <a:endParaRPr lang="en-US" sz="2000" dirty="0"/>
          </a:p>
          <a:p>
            <a:r>
              <a:rPr lang="en-US" sz="2000" dirty="0" err="1"/>
              <a:t>Westslope</a:t>
            </a:r>
            <a:r>
              <a:rPr lang="en-US" sz="2000" dirty="0"/>
              <a:t> cutthroat trout (John Day Basin only) – no fed status – *ODFW strategy species</a:t>
            </a:r>
          </a:p>
          <a:p>
            <a:r>
              <a:rPr lang="en-US" sz="2000" dirty="0"/>
              <a:t>Mountain whitefish – no federal status</a:t>
            </a:r>
          </a:p>
          <a:p>
            <a:r>
              <a:rPr lang="en-US" sz="2000" dirty="0"/>
              <a:t>Columbia torrent salamander – petitioned for listing; 12mo finding due FY24 -*ODFW strategy species</a:t>
            </a:r>
          </a:p>
          <a:p>
            <a:r>
              <a:rPr lang="en-US" sz="2000" dirty="0"/>
              <a:t>Southern torrent salamander - no federal status (not warranted finding 2000) – *ODFW strategy species</a:t>
            </a:r>
          </a:p>
          <a:p>
            <a:r>
              <a:rPr lang="en-US" sz="2000" dirty="0"/>
              <a:t>Coastal giant salamander – no federal status</a:t>
            </a:r>
          </a:p>
          <a:p>
            <a:r>
              <a:rPr lang="en-US" sz="2000" dirty="0"/>
              <a:t>Cope’s giant salamander - no federal status – *ODFW strategy species</a:t>
            </a:r>
          </a:p>
          <a:p>
            <a:r>
              <a:rPr lang="en-US" sz="2000" dirty="0"/>
              <a:t>Coastal tailed frog - no federal status – *ODFW strategy species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11" y="30640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F0E7F-DD22-8366-7B8E-D92E05EFE351}"/>
              </a:ext>
            </a:extLst>
          </p:cNvPr>
          <p:cNvSpPr txBox="1"/>
          <p:nvPr/>
        </p:nvSpPr>
        <p:spPr>
          <a:xfrm>
            <a:off x="657225" y="5927062"/>
            <a:ext cx="1153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ODFW’s Oregon Conservation Strategy</a:t>
            </a:r>
            <a:r>
              <a:rPr lang="en-US" dirty="0"/>
              <a:t> Species =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those having small or declining populations or are otherwise at-risk; Also referred to as Oregon’s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Species of Greatest Conservation Need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12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012692-69B0-0048-6EB1-BDC57731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62635"/>
            <a:ext cx="10515600" cy="1132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ODFW’s Oregon Conservation Strategy</a:t>
            </a:r>
            <a:br>
              <a:rPr lang="en-US" dirty="0"/>
            </a:br>
            <a:r>
              <a:rPr lang="en-US" sz="2700" dirty="0"/>
              <a:t>Reviewed &amp; Approved by USFWS in 2016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6E44F-A3AD-CE8E-0D8C-715D9BC1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7151"/>
            <a:ext cx="10437303" cy="3270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Overarching plan to conserve Oregon’s fish and wildlife &amp; their habitats. Combines best available science and conservation priorities with recommended voluntary actions and tools.</a:t>
            </a:r>
          </a:p>
          <a:p>
            <a:r>
              <a:rPr lang="en-US" dirty="0"/>
              <a:t>Strategy Species: 294 species of greatest conservation need (60 fish, 17 amphibians)</a:t>
            </a:r>
          </a:p>
          <a:p>
            <a:r>
              <a:rPr lang="en-US" dirty="0"/>
              <a:t>Strategy Habitats – 11 native habitats of conservation concern</a:t>
            </a:r>
          </a:p>
          <a:p>
            <a:r>
              <a:rPr lang="en-US" dirty="0"/>
              <a:t>Conservation Opportunity Areas – 206 priority areas across Oregon</a:t>
            </a:r>
          </a:p>
          <a:p>
            <a:r>
              <a:rPr lang="en-US" dirty="0"/>
              <a:t>Key Conservation Issues – 7 statewide threats affecting OR’s fish &amp; wildlife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6574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2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7CEE4F-9AE7-BD26-2712-88C7A301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6" y="6548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Bull Trout Recovery Planning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FCE56B-96D8-C0EA-B642-A5A9977C3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10" name="Content Placeholder 9">
            <a:extLst>
              <a:ext uri="{FF2B5EF4-FFF2-40B4-BE49-F238E27FC236}">
                <a16:creationId xmlns:a16="http://schemas.microsoft.com/office/drawing/2014/main" id="{A5C618E7-BA57-9C94-F502-6A1B0173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8566" y="2121867"/>
            <a:ext cx="3798314" cy="3564558"/>
          </a:xfrm>
          <a:ln w="19050">
            <a:solidFill>
              <a:schemeClr val="accent1">
                <a:alpha val="89000"/>
              </a:schemeClr>
            </a:solidFill>
          </a:ln>
        </p:spPr>
        <p:txBody>
          <a:bodyPr/>
          <a:lstStyle/>
          <a:p>
            <a:r>
              <a:rPr lang="en-US" dirty="0"/>
              <a:t>2015 Recovery Plan</a:t>
            </a:r>
          </a:p>
          <a:p>
            <a:r>
              <a:rPr lang="en-US" dirty="0"/>
              <a:t>6 Recovery Unit Implementation Plans</a:t>
            </a:r>
          </a:p>
          <a:p>
            <a:r>
              <a:rPr lang="en-US" dirty="0"/>
              <a:t>Oregon Strategy</a:t>
            </a:r>
          </a:p>
          <a:p>
            <a:r>
              <a:rPr lang="en-US" dirty="0"/>
              <a:t>Species Status Assessment 2023</a:t>
            </a:r>
          </a:p>
          <a:p>
            <a:r>
              <a:rPr lang="en-US" dirty="0"/>
              <a:t>5-year review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86" y="250066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F0A1D3CF-9074-53D0-42C9-CDBE3D9C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6" y="1731795"/>
            <a:ext cx="7518400" cy="50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012692-69B0-0048-6EB1-BDC57731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62635"/>
            <a:ext cx="10515600" cy="1132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Conservation Planning for Remaining Covered Fish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6E44F-A3AD-CE8E-0D8C-715D9BC1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7151"/>
            <a:ext cx="10515600" cy="3270250"/>
          </a:xfrm>
        </p:spPr>
        <p:txBody>
          <a:bodyPr>
            <a:norm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Coastal cutthroat trout– all 4 *SMUs have a state assessment; 2 have a completed state *C&amp;R plan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Rainbow &amp;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redband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(interior) trout – NMFS recovery plans for listed steelhead DPS’s</a:t>
            </a:r>
          </a:p>
          <a:p>
            <a:pPr marL="0" indent="45720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Basin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redband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trout – 7 *SMUs identified– all have a state assessment, no state C&amp;R plan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Westslope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cutthroat trout – state assessment completed but no state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C&amp;R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Mountain Whitefish - no state assessment – no state C&amp;R plan</a:t>
            </a:r>
          </a:p>
          <a:p>
            <a:pPr marL="0" indent="45720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Lahontan cutthroat trout – state assessment completed for both *SMUs in OR – completed federal recovery 	plan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*C&amp;R Plan =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ODFW developed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Conservation and Recovery Plan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*SMU =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Species Management Unit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(ODFW term)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6574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8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D0F74-35BD-EAB4-0E91-54C9D6AF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63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Conservation Planning for Covered Amphibians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BAB24-B54F-4520-65EF-7F184DB6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06662"/>
            <a:ext cx="10515600" cy="4017343"/>
          </a:xfrm>
        </p:spPr>
        <p:txBody>
          <a:bodyPr/>
          <a:lstStyle/>
          <a:p>
            <a:r>
              <a:rPr lang="en-US" sz="1800" dirty="0"/>
              <a:t>Columbia torrent salamander – Predominantly on private (68%) and state land (25%). Distribution limited to extreme NW OR.  </a:t>
            </a:r>
          </a:p>
          <a:p>
            <a:r>
              <a:rPr lang="en-US" sz="1800" dirty="0"/>
              <a:t>Southern torrent salamander – Distribution = W. OR coast range south of Lincoln City</a:t>
            </a:r>
          </a:p>
          <a:p>
            <a:r>
              <a:rPr lang="en-US" sz="1800" dirty="0"/>
              <a:t>Coastal giant salamander – West of Cascade crest in Oregon</a:t>
            </a:r>
          </a:p>
          <a:p>
            <a:r>
              <a:rPr lang="en-US" sz="1800" dirty="0"/>
              <a:t>Cope’s giant salamander – Extreme NW OR + northern portion of Mt. Hood NF</a:t>
            </a:r>
          </a:p>
          <a:p>
            <a:r>
              <a:rPr lang="en-US" sz="1800" dirty="0"/>
              <a:t>Coastal tailed frog – all of western OR including Cascades</a:t>
            </a:r>
          </a:p>
          <a:p>
            <a:endParaRPr lang="en-US" dirty="0"/>
          </a:p>
          <a:p>
            <a:r>
              <a:rPr lang="en-US" sz="2400" dirty="0"/>
              <a:t>All with exception of Coastal giant salamander, are Oregon Strategy Species covered under ODFW’s Oregon Conservation Strategy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3399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8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06BC9D-0032-69E9-D9AD-66F13377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3" y="14224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Mechanisms for ESA Section 7 Coverage for Mitigation Fund Actions Implemented Prior to HCP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C239EA-D5D4-12A7-6AA2-BD8795DE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28048"/>
            <a:ext cx="10813794" cy="2851150"/>
          </a:xfrm>
        </p:spPr>
        <p:txBody>
          <a:bodyPr>
            <a:normAutofit/>
          </a:bodyPr>
          <a:lstStyle/>
          <a:p>
            <a:r>
              <a:rPr lang="en-US" sz="2800" dirty="0"/>
              <a:t>Many (most?) restoration projects funded prior to HCP completion would need an individual Corp permit, which would trigger consultation with USFWS on issuance of the permit (i.e., ESA coverage)</a:t>
            </a:r>
          </a:p>
          <a:p>
            <a:r>
              <a:rPr lang="en-US" sz="2800" dirty="0"/>
              <a:t>Many PFA Mitigation Fund actions within th</a:t>
            </a:r>
            <a:r>
              <a:rPr lang="en-US" dirty="0"/>
              <a:t>e range of bull trout</a:t>
            </a:r>
            <a:r>
              <a:rPr lang="en-US" sz="2800" dirty="0"/>
              <a:t> that could require a Corps permit may fall under an existing SLOPES Programmatic Consultation between the FWS and USACE in Oregon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6447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7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9D25B9-43AB-4B1A-1E9C-C6B9EB15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423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Incidental Take Permit Issuance Criterion </a:t>
            </a:r>
            <a:r>
              <a:rPr lang="en-US" sz="4800" dirty="0"/>
              <a:t>for</a:t>
            </a:r>
            <a:r>
              <a:rPr lang="en-US" sz="4400" dirty="0"/>
              <a:t> Mitigation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00169-ABEF-D4C1-5D32-5E948834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926418"/>
            <a:ext cx="10515600" cy="1374280"/>
          </a:xfrm>
        </p:spPr>
        <p:txBody>
          <a:bodyPr>
            <a:normAutofit/>
          </a:bodyPr>
          <a:lstStyle/>
          <a:p>
            <a:r>
              <a:rPr lang="en-US" dirty="0"/>
              <a:t>Actions that offset impacts to covered species and their habitats expected to remain after avoidance and minimization measures outlined in the HCP are implemented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092923-9B53-0BE9-A940-FD488B1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5" y="364475"/>
            <a:ext cx="11111988" cy="7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2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865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PFA HCP Mitigation Fund Guidance for USFWS Species</vt:lpstr>
      <vt:lpstr>Presentation Objectives</vt:lpstr>
      <vt:lpstr>USFWS Covered Species</vt:lpstr>
      <vt:lpstr>ODFW’s Oregon Conservation Strategy Reviewed &amp; Approved by USFWS in 2016</vt:lpstr>
      <vt:lpstr>Bull Trout Recovery Planning</vt:lpstr>
      <vt:lpstr>Conservation Planning for Remaining Covered Fish </vt:lpstr>
      <vt:lpstr>Conservation Planning for Covered Amphibians</vt:lpstr>
      <vt:lpstr>Mechanisms for ESA Section 7 Coverage for Mitigation Fund Actions Implemented Prior to HCP</vt:lpstr>
      <vt:lpstr>Incidental Take Permit Issuance Criterion for Mitigation</vt:lpstr>
      <vt:lpstr>Topics Under Consideration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 HCP Mitigation Project Guidance for USFWS Species</dc:title>
  <dc:creator>Allen, Chris</dc:creator>
  <cp:lastModifiedBy>Allen, Chris</cp:lastModifiedBy>
  <cp:revision>14</cp:revision>
  <dcterms:created xsi:type="dcterms:W3CDTF">2023-08-08T22:31:38Z</dcterms:created>
  <dcterms:modified xsi:type="dcterms:W3CDTF">2023-08-09T18:46:15Z</dcterms:modified>
</cp:coreProperties>
</file>